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85" r:id="rId3"/>
    <p:sldMasterId id="2147483701" r:id="rId4"/>
    <p:sldMasterId id="2147483713" r:id="rId5"/>
    <p:sldMasterId id="2147483725" r:id="rId6"/>
  </p:sldMasterIdLst>
  <p:notesMasterIdLst>
    <p:notesMasterId r:id="rId62"/>
  </p:notesMasterIdLst>
  <p:sldIdLst>
    <p:sldId id="256" r:id="rId7"/>
    <p:sldId id="257" r:id="rId8"/>
    <p:sldId id="260" r:id="rId9"/>
    <p:sldId id="259" r:id="rId10"/>
    <p:sldId id="514" r:id="rId11"/>
    <p:sldId id="515" r:id="rId12"/>
    <p:sldId id="516" r:id="rId13"/>
    <p:sldId id="517" r:id="rId14"/>
    <p:sldId id="518" r:id="rId15"/>
    <p:sldId id="519" r:id="rId16"/>
    <p:sldId id="520" r:id="rId17"/>
    <p:sldId id="521" r:id="rId18"/>
    <p:sldId id="522" r:id="rId19"/>
    <p:sldId id="523" r:id="rId20"/>
    <p:sldId id="524" r:id="rId21"/>
    <p:sldId id="510" r:id="rId22"/>
    <p:sldId id="525" r:id="rId23"/>
    <p:sldId id="526" r:id="rId24"/>
    <p:sldId id="527" r:id="rId25"/>
    <p:sldId id="528" r:id="rId26"/>
    <p:sldId id="529" r:id="rId27"/>
    <p:sldId id="530" r:id="rId28"/>
    <p:sldId id="531" r:id="rId29"/>
    <p:sldId id="532" r:id="rId30"/>
    <p:sldId id="533" r:id="rId31"/>
    <p:sldId id="534" r:id="rId32"/>
    <p:sldId id="535" r:id="rId33"/>
    <p:sldId id="536" r:id="rId34"/>
    <p:sldId id="537" r:id="rId35"/>
    <p:sldId id="550" r:id="rId36"/>
    <p:sldId id="551" r:id="rId37"/>
    <p:sldId id="552" r:id="rId38"/>
    <p:sldId id="553" r:id="rId39"/>
    <p:sldId id="554" r:id="rId40"/>
    <p:sldId id="555" r:id="rId41"/>
    <p:sldId id="556" r:id="rId42"/>
    <p:sldId id="557" r:id="rId43"/>
    <p:sldId id="558" r:id="rId44"/>
    <p:sldId id="559" r:id="rId45"/>
    <p:sldId id="560" r:id="rId46"/>
    <p:sldId id="511" r:id="rId47"/>
    <p:sldId id="512" r:id="rId48"/>
    <p:sldId id="513" r:id="rId49"/>
    <p:sldId id="538" r:id="rId50"/>
    <p:sldId id="539" r:id="rId51"/>
    <p:sldId id="540" r:id="rId52"/>
    <p:sldId id="541" r:id="rId53"/>
    <p:sldId id="542" r:id="rId54"/>
    <p:sldId id="543" r:id="rId55"/>
    <p:sldId id="544" r:id="rId56"/>
    <p:sldId id="545" r:id="rId57"/>
    <p:sldId id="546" r:id="rId58"/>
    <p:sldId id="547" r:id="rId59"/>
    <p:sldId id="548" r:id="rId60"/>
    <p:sldId id="54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218"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B3232-9D46-3F40-AA12-FA38F0E80D0C}" type="datetimeFigureOut">
              <a:rPr lang="en-US" smtClean="0"/>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9889-F242-134D-AAF1-CAAE8FF5568D}" type="slidenum">
              <a:rPr lang="en-US" smtClean="0"/>
              <a:t>‹#›</a:t>
            </a:fld>
            <a:endParaRPr lang="en-US"/>
          </a:p>
        </p:txBody>
      </p:sp>
    </p:spTree>
    <p:extLst>
      <p:ext uri="{BB962C8B-B14F-4D97-AF65-F5344CB8AC3E}">
        <p14:creationId xmlns:p14="http://schemas.microsoft.com/office/powerpoint/2010/main" val="28658465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past the theory</a:t>
            </a:r>
            <a:endParaRPr lang="en-US" dirty="0"/>
          </a:p>
        </p:txBody>
      </p:sp>
      <p:sp>
        <p:nvSpPr>
          <p:cNvPr id="4" name="Slide Number Placeholder 3"/>
          <p:cNvSpPr>
            <a:spLocks noGrp="1"/>
          </p:cNvSpPr>
          <p:nvPr>
            <p:ph type="sldNum" sz="quarter" idx="10"/>
          </p:nvPr>
        </p:nvSpPr>
        <p:spPr/>
        <p:txBody>
          <a:bodyPr/>
          <a:lstStyle/>
          <a:p>
            <a:fld id="{3FDC2B01-E20C-D844-BF4F-57E0EFDDC13C}" type="slidenum">
              <a:rPr lang="en-US" smtClean="0"/>
              <a:t>6</a:t>
            </a:fld>
            <a:endParaRPr lang="en-US"/>
          </a:p>
        </p:txBody>
      </p:sp>
    </p:spTree>
    <p:extLst>
      <p:ext uri="{BB962C8B-B14F-4D97-AF65-F5344CB8AC3E}">
        <p14:creationId xmlns:p14="http://schemas.microsoft.com/office/powerpoint/2010/main" val="183046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41B635-FBE9-674A-99A7-59BBF58EEEAB}"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207924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1B635-FBE9-674A-99A7-59BBF58EEEAB}"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15492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1B635-FBE9-674A-99A7-59BBF58EEEAB}"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155357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 name="Content Placeholder 3"/>
          <p:cNvSpPr>
            <a:spLocks noGrp="1" noChangeArrowheads="1"/>
          </p:cNvSpPr>
          <p:nvPr>
            <p:ph idx="5"/>
          </p:nvPr>
        </p:nvSpPr>
        <p:spPr bwMode="auto">
          <a:xfrm>
            <a:off x="457200" y="2590801"/>
            <a:ext cx="82296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2pPr marL="742950" indent="-1588" algn="ctr">
              <a:buNone/>
              <a:defRPr/>
            </a:lvl2pPr>
            <a:lvl3pPr marL="742950" indent="-1588" algn="ctr">
              <a:buNone/>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0028415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lvl1pPr>
              <a:defRPr>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495800"/>
          </a:xfrm>
          <a:prstGeom prst="rect">
            <a:avLst/>
          </a:prstGeom>
        </p:spPr>
        <p:txBody>
          <a:bodyPr/>
          <a:lstStyle>
            <a:lvl1pPr>
              <a:defRPr sz="2800"/>
            </a:lvl1pPr>
            <a:lvl2pPr>
              <a:defRPr sz="2400"/>
            </a:lvl2pPr>
            <a:lvl3pPr>
              <a:defRPr sz="20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551632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594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9" descr="BlueHeader"/>
          <p:cNvPicPr>
            <a:picLocks noChangeAspect="1" noChangeArrowheads="1"/>
          </p:cNvPicPr>
          <p:nvPr/>
        </p:nvPicPr>
        <p:blipFill>
          <a:blip r:embed="rId2"/>
          <a:srcRect/>
          <a:stretch>
            <a:fillRect/>
          </a:stretch>
        </p:blipFill>
        <p:spPr bwMode="auto">
          <a:xfrm>
            <a:off x="0" y="609600"/>
            <a:ext cx="9144000" cy="838200"/>
          </a:xfrm>
          <a:prstGeom prst="rect">
            <a:avLst/>
          </a:prstGeom>
          <a:noFill/>
          <a:ln w="9525">
            <a:noFill/>
            <a:miter lim="800000"/>
            <a:headEnd/>
            <a:tailEnd/>
          </a:ln>
        </p:spPr>
      </p:pic>
      <p:pic>
        <p:nvPicPr>
          <p:cNvPr id="5" name="Picture 19" descr="BlueHeader"/>
          <p:cNvPicPr>
            <a:picLocks noChangeAspect="1" noChangeArrowheads="1"/>
          </p:cNvPicPr>
          <p:nvPr/>
        </p:nvPicPr>
        <p:blipFill>
          <a:blip r:embed="rId2"/>
          <a:srcRect/>
          <a:stretch>
            <a:fillRect/>
          </a:stretch>
        </p:blipFill>
        <p:spPr bwMode="auto">
          <a:xfrm>
            <a:off x="0" y="609600"/>
            <a:ext cx="9144000" cy="838200"/>
          </a:xfrm>
          <a:prstGeom prst="rect">
            <a:avLst/>
          </a:prstGeom>
          <a:noFill/>
          <a:ln w="9525">
            <a:noFill/>
            <a:miter lim="800000"/>
            <a:headEnd/>
            <a:tailEnd/>
          </a:ln>
        </p:spPr>
      </p:pic>
      <p:pic>
        <p:nvPicPr>
          <p:cNvPr id="6" name="Picture 14"/>
          <p:cNvPicPr>
            <a:picLocks noChangeAspect="1" noChangeArrowheads="1"/>
          </p:cNvPicPr>
          <p:nvPr/>
        </p:nvPicPr>
        <p:blipFill>
          <a:blip r:embed="rId3" cstate="print"/>
          <a:srcRect t="17349" b="26298"/>
          <a:stretch>
            <a:fillRect/>
          </a:stretch>
        </p:blipFill>
        <p:spPr bwMode="auto">
          <a:xfrm>
            <a:off x="2286000" y="235859"/>
            <a:ext cx="4533900" cy="1700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24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9" descr="BlueHeader"/>
          <p:cNvPicPr preferRelativeResize="0">
            <a:picLocks noChangeArrowheads="1"/>
          </p:cNvPicPr>
          <p:nvPr/>
        </p:nvPicPr>
        <p:blipFill>
          <a:blip r:embed="rId2"/>
          <a:srcRect/>
          <a:stretch>
            <a:fillRect/>
          </a:stretch>
        </p:blipFill>
        <p:spPr bwMode="auto">
          <a:xfrm>
            <a:off x="508000" y="1447800"/>
            <a:ext cx="8128000" cy="460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1"/>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9" descr="BlueHeader"/>
          <p:cNvPicPr>
            <a:picLocks noChangeAspect="1" noChangeArrowheads="1"/>
          </p:cNvPicPr>
          <p:nvPr/>
        </p:nvPicPr>
        <p:blipFill>
          <a:blip r:embed="rId2"/>
          <a:srcRect/>
          <a:stretch>
            <a:fillRect/>
          </a:stretch>
        </p:blipFill>
        <p:spPr bwMode="auto">
          <a:xfrm>
            <a:off x="0" y="609600"/>
            <a:ext cx="9144000" cy="838200"/>
          </a:xfrm>
          <a:prstGeom prst="rect">
            <a:avLst/>
          </a:prstGeom>
          <a:noFill/>
          <a:ln w="9525">
            <a:noFill/>
            <a:miter lim="800000"/>
            <a:headEnd/>
            <a:tailEnd/>
          </a:ln>
        </p:spPr>
      </p:pic>
      <p:pic>
        <p:nvPicPr>
          <p:cNvPr id="5" name="Picture 19" descr="BlueHeader"/>
          <p:cNvPicPr>
            <a:picLocks noChangeAspect="1" noChangeArrowheads="1"/>
          </p:cNvPicPr>
          <p:nvPr/>
        </p:nvPicPr>
        <p:blipFill>
          <a:blip r:embed="rId2"/>
          <a:srcRect/>
          <a:stretch>
            <a:fillRect/>
          </a:stretch>
        </p:blipFill>
        <p:spPr bwMode="auto">
          <a:xfrm>
            <a:off x="0" y="609600"/>
            <a:ext cx="9144000" cy="838200"/>
          </a:xfrm>
          <a:prstGeom prst="rect">
            <a:avLst/>
          </a:prstGeom>
          <a:noFill/>
          <a:ln w="9525">
            <a:noFill/>
            <a:miter lim="800000"/>
            <a:headEnd/>
            <a:tailEnd/>
          </a:ln>
        </p:spPr>
      </p:pic>
      <p:pic>
        <p:nvPicPr>
          <p:cNvPr id="6" name="Picture 14"/>
          <p:cNvPicPr>
            <a:picLocks noChangeAspect="1" noChangeArrowheads="1"/>
          </p:cNvPicPr>
          <p:nvPr/>
        </p:nvPicPr>
        <p:blipFill>
          <a:blip r:embed="rId3" cstate="print"/>
          <a:srcRect t="17349" b="26298"/>
          <a:stretch>
            <a:fillRect/>
          </a:stretch>
        </p:blipFill>
        <p:spPr bwMode="auto">
          <a:xfrm>
            <a:off x="2286000" y="235859"/>
            <a:ext cx="4533900" cy="1700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9" descr="BlueHeader"/>
          <p:cNvPicPr preferRelativeResize="0">
            <a:picLocks noChangeArrowheads="1"/>
          </p:cNvPicPr>
          <p:nvPr/>
        </p:nvPicPr>
        <p:blipFill>
          <a:blip r:embed="rId2"/>
          <a:srcRect/>
          <a:stretch>
            <a:fillRect/>
          </a:stretch>
        </p:blipFill>
        <p:spPr bwMode="auto">
          <a:xfrm>
            <a:off x="508000" y="1371600"/>
            <a:ext cx="8128000" cy="460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9" descr="BlueHeader"/>
          <p:cNvPicPr preferRelativeResize="0">
            <a:picLocks noChangeArrowheads="1"/>
          </p:cNvPicPr>
          <p:nvPr/>
        </p:nvPicPr>
        <p:blipFill>
          <a:blip r:embed="rId2"/>
          <a:srcRect/>
          <a:stretch>
            <a:fillRect/>
          </a:stretch>
        </p:blipFill>
        <p:spPr bwMode="auto">
          <a:xfrm>
            <a:off x="508000" y="1447800"/>
            <a:ext cx="8128000" cy="46038"/>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1B635-FBE9-674A-99A7-59BBF58EEEAB}"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159039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9" descr="BlueHeader"/>
          <p:cNvPicPr preferRelativeResize="0">
            <a:picLocks noChangeArrowheads="1"/>
          </p:cNvPicPr>
          <p:nvPr/>
        </p:nvPicPr>
        <p:blipFill>
          <a:blip r:embed="rId2"/>
          <a:srcRect/>
          <a:stretch>
            <a:fillRect/>
          </a:stretch>
        </p:blipFill>
        <p:spPr bwMode="auto">
          <a:xfrm>
            <a:off x="508000" y="1473200"/>
            <a:ext cx="8128000" cy="460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9" descr="BlueHeader"/>
          <p:cNvPicPr preferRelativeResize="0">
            <a:picLocks noChangeArrowheads="1"/>
          </p:cNvPicPr>
          <p:nvPr/>
        </p:nvPicPr>
        <p:blipFill>
          <a:blip r:embed="rId2"/>
          <a:srcRect/>
          <a:stretch>
            <a:fillRect/>
          </a:stretch>
        </p:blipFill>
        <p:spPr bwMode="auto">
          <a:xfrm>
            <a:off x="508000" y="1484313"/>
            <a:ext cx="8128000" cy="460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41B635-FBE9-674A-99A7-59BBF58EEEAB}" type="datetimeFigureOut">
              <a:rPr lang="en-US" smtClean="0"/>
              <a:t>5/19/2015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739506-DDD9-D746-84D5-8E4BC88565E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69C06D-4ED8-42C6-905D-CA84CA1B6CBF}" type="datetime2">
              <a:rPr lang="en-US" smtClean="0">
                <a:solidFill>
                  <a:srgbClr val="ACCBF9"/>
                </a:solidFill>
              </a:rPr>
              <a:pPr/>
              <a:t>Monday, May 18, 2015</a:t>
            </a:fld>
            <a:endParaRPr lang="en-US" dirty="0">
              <a:solidFill>
                <a:srgbClr val="ACCBF9"/>
              </a:solidFill>
            </a:endParaRPr>
          </a:p>
        </p:txBody>
      </p:sp>
      <p:sp>
        <p:nvSpPr>
          <p:cNvPr id="5" name="Footer Placeholder 4"/>
          <p:cNvSpPr>
            <a:spLocks noGrp="1"/>
          </p:cNvSpPr>
          <p:nvPr>
            <p:ph type="ftr" sz="quarter" idx="11"/>
          </p:nvPr>
        </p:nvSpPr>
        <p:spPr/>
        <p:txBody>
          <a:bodyPr/>
          <a:lstStyle/>
          <a:p>
            <a:endParaRPr lang="en-US" dirty="0">
              <a:solidFill>
                <a:srgbClr val="ACCBF9"/>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243938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1CAA-32CD-4B55-B92A-B8F0843CACF4}" type="datetime2">
              <a:rPr lang="en-US" smtClean="0">
                <a:solidFill>
                  <a:srgbClr val="ACCBF9"/>
                </a:solidFill>
              </a:rPr>
              <a:pPr/>
              <a:t>Monday, May 18, 2015</a:t>
            </a:fld>
            <a:endParaRPr lang="en-US" dirty="0">
              <a:solidFill>
                <a:srgbClr val="ACCBF9"/>
              </a:solidFill>
            </a:endParaRPr>
          </a:p>
        </p:txBody>
      </p:sp>
      <p:sp>
        <p:nvSpPr>
          <p:cNvPr id="5" name="Footer Placeholder 4"/>
          <p:cNvSpPr>
            <a:spLocks noGrp="1"/>
          </p:cNvSpPr>
          <p:nvPr>
            <p:ph type="ftr" sz="quarter" idx="11"/>
          </p:nvPr>
        </p:nvSpPr>
        <p:spPr/>
        <p:txBody>
          <a:bodyPr/>
          <a:lstStyle/>
          <a:p>
            <a:endParaRPr lang="en-US" dirty="0">
              <a:solidFill>
                <a:srgbClr val="ACCBF9"/>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378753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solidFill>
                  <a:srgbClr val="ACCBF9"/>
                </a:solidFill>
              </a:rPr>
              <a:pPr/>
              <a:t>Monday, May 18, 2015</a:t>
            </a:fld>
            <a:endParaRPr lang="en-US" dirty="0">
              <a:solidFill>
                <a:srgbClr val="ACCBF9"/>
              </a:solidFill>
            </a:endParaRPr>
          </a:p>
        </p:txBody>
      </p:sp>
      <p:sp>
        <p:nvSpPr>
          <p:cNvPr id="5" name="Footer Placeholder 4"/>
          <p:cNvSpPr>
            <a:spLocks noGrp="1"/>
          </p:cNvSpPr>
          <p:nvPr>
            <p:ph type="ftr" sz="quarter" idx="11"/>
          </p:nvPr>
        </p:nvSpPr>
        <p:spPr/>
        <p:txBody>
          <a:bodyPr/>
          <a:lstStyle/>
          <a:p>
            <a:endParaRPr lang="en-US" dirty="0">
              <a:solidFill>
                <a:srgbClr val="ACCBF9"/>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405574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82477-D5D3-4181-8C11-75D0F2433A87}" type="datetime2">
              <a:rPr lang="en-US" smtClean="0">
                <a:solidFill>
                  <a:srgbClr val="ACCBF9"/>
                </a:solidFill>
              </a:rPr>
              <a:pPr/>
              <a:t>Monday, May 18, 2015</a:t>
            </a:fld>
            <a:endParaRPr lang="en-US" dirty="0">
              <a:solidFill>
                <a:srgbClr val="ACCBF9"/>
              </a:solidFill>
            </a:endParaRPr>
          </a:p>
        </p:txBody>
      </p:sp>
      <p:sp>
        <p:nvSpPr>
          <p:cNvPr id="6" name="Footer Placeholder 5"/>
          <p:cNvSpPr>
            <a:spLocks noGrp="1"/>
          </p:cNvSpPr>
          <p:nvPr>
            <p:ph type="ftr" sz="quarter" idx="11"/>
          </p:nvPr>
        </p:nvSpPr>
        <p:spPr/>
        <p:txBody>
          <a:bodyPr/>
          <a:lstStyle/>
          <a:p>
            <a:endParaRPr lang="en-US" dirty="0">
              <a:solidFill>
                <a:srgbClr val="ACCBF9"/>
              </a:solidFill>
            </a:endParaRPr>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17725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1B635-FBE9-674A-99A7-59BBF58EEEAB}"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1427130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E253B-1893-4367-8BAE-DF4BC10DC578}" type="datetime2">
              <a:rPr lang="en-US" smtClean="0">
                <a:solidFill>
                  <a:srgbClr val="ACCBF9"/>
                </a:solidFill>
              </a:rPr>
              <a:pPr/>
              <a:t>Monday, May 18, 2015</a:t>
            </a:fld>
            <a:endParaRPr lang="en-US" dirty="0">
              <a:solidFill>
                <a:srgbClr val="ACCBF9"/>
              </a:solidFill>
            </a:endParaRPr>
          </a:p>
        </p:txBody>
      </p:sp>
      <p:sp>
        <p:nvSpPr>
          <p:cNvPr id="8" name="Footer Placeholder 7"/>
          <p:cNvSpPr>
            <a:spLocks noGrp="1"/>
          </p:cNvSpPr>
          <p:nvPr>
            <p:ph type="ftr" sz="quarter" idx="11"/>
          </p:nvPr>
        </p:nvSpPr>
        <p:spPr/>
        <p:txBody>
          <a:bodyPr/>
          <a:lstStyle/>
          <a:p>
            <a:endParaRPr lang="en-US" dirty="0">
              <a:solidFill>
                <a:srgbClr val="ACCBF9"/>
              </a:solidFill>
            </a:endParaRPr>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602927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2300D-25B3-4603-86C9-4CB776489F00}" type="datetime2">
              <a:rPr lang="en-US" smtClean="0">
                <a:solidFill>
                  <a:srgbClr val="ACCBF9"/>
                </a:solidFill>
              </a:rPr>
              <a:pPr/>
              <a:t>Monday, May 18, 2015</a:t>
            </a:fld>
            <a:endParaRPr lang="en-US" dirty="0">
              <a:solidFill>
                <a:srgbClr val="ACCBF9"/>
              </a:solidFill>
            </a:endParaRPr>
          </a:p>
        </p:txBody>
      </p:sp>
      <p:sp>
        <p:nvSpPr>
          <p:cNvPr id="4" name="Footer Placeholder 3"/>
          <p:cNvSpPr>
            <a:spLocks noGrp="1"/>
          </p:cNvSpPr>
          <p:nvPr>
            <p:ph type="ftr" sz="quarter" idx="11"/>
          </p:nvPr>
        </p:nvSpPr>
        <p:spPr/>
        <p:txBody>
          <a:bodyPr/>
          <a:lstStyle/>
          <a:p>
            <a:endParaRPr lang="en-US" dirty="0">
              <a:solidFill>
                <a:srgbClr val="ACCBF9"/>
              </a:solidFill>
            </a:endParaRPr>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61720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solidFill>
                  <a:srgbClr val="ACCBF9"/>
                </a:solidFill>
              </a:rPr>
              <a:pPr/>
              <a:t>Monday, May 18, 2015</a:t>
            </a:fld>
            <a:endParaRPr lang="en-US" dirty="0">
              <a:solidFill>
                <a:srgbClr val="ACCBF9"/>
              </a:solidFill>
            </a:endParaRPr>
          </a:p>
        </p:txBody>
      </p:sp>
      <p:sp>
        <p:nvSpPr>
          <p:cNvPr id="3" name="Footer Placeholder 2"/>
          <p:cNvSpPr>
            <a:spLocks noGrp="1"/>
          </p:cNvSpPr>
          <p:nvPr>
            <p:ph type="ftr" sz="quarter" idx="11"/>
          </p:nvPr>
        </p:nvSpPr>
        <p:spPr/>
        <p:txBody>
          <a:bodyPr/>
          <a:lstStyle/>
          <a:p>
            <a:endParaRPr lang="en-US" dirty="0">
              <a:solidFill>
                <a:srgbClr val="ACCBF9"/>
              </a:solidFill>
            </a:endParaRPr>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994004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solidFill>
                  <a:srgbClr val="ACCBF9"/>
                </a:solidFill>
              </a:rPr>
              <a:pPr/>
              <a:t>Monday, May 18, 2015</a:t>
            </a:fld>
            <a:endParaRPr lang="en-US" dirty="0">
              <a:solidFill>
                <a:srgbClr val="ACCBF9"/>
              </a:solidFill>
            </a:endParaRPr>
          </a:p>
        </p:txBody>
      </p:sp>
      <p:sp>
        <p:nvSpPr>
          <p:cNvPr id="6" name="Footer Placeholder 5"/>
          <p:cNvSpPr>
            <a:spLocks noGrp="1"/>
          </p:cNvSpPr>
          <p:nvPr>
            <p:ph type="ftr" sz="quarter" idx="11"/>
          </p:nvPr>
        </p:nvSpPr>
        <p:spPr/>
        <p:txBody>
          <a:bodyPr/>
          <a:lstStyle/>
          <a:p>
            <a:endParaRPr lang="en-US" dirty="0">
              <a:solidFill>
                <a:srgbClr val="ACCBF9"/>
              </a:solidFill>
            </a:endParaRPr>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209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92EB412-E790-42EA-81FE-2925D3A43D91}" type="datetime2">
              <a:rPr lang="en-US" smtClean="0">
                <a:solidFill>
                  <a:srgbClr val="ACCBF9"/>
                </a:solidFill>
              </a:rPr>
              <a:pPr/>
              <a:t>Monday, May 18, 2015</a:t>
            </a:fld>
            <a:endParaRPr lang="en-US" dirty="0">
              <a:solidFill>
                <a:srgbClr val="ACCBF9"/>
              </a:solidFill>
            </a:endParaRPr>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ACCBF9"/>
              </a:solidFill>
            </a:endParaRPr>
          </a:p>
        </p:txBody>
      </p:sp>
    </p:spTree>
    <p:extLst>
      <p:ext uri="{BB962C8B-B14F-4D97-AF65-F5344CB8AC3E}">
        <p14:creationId xmlns:p14="http://schemas.microsoft.com/office/powerpoint/2010/main" val="3123578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solidFill>
                  <a:srgbClr val="ACCBF9"/>
                </a:solidFill>
              </a:rPr>
              <a:pPr/>
              <a:t>Monday, May 18, 2015</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311018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solidFill>
                  <a:srgbClr val="ACCBF9"/>
                </a:solidFill>
              </a:rPr>
              <a:pPr/>
              <a:t>Monday, May 18, 2015</a:t>
            </a:fld>
            <a:endParaRPr lang="en-US">
              <a:solidFill>
                <a:srgbClr val="ACCBF9"/>
              </a:solidFill>
            </a:endParaRPr>
          </a:p>
        </p:txBody>
      </p:sp>
      <p:sp>
        <p:nvSpPr>
          <p:cNvPr id="5" name="Footer Placeholder 4"/>
          <p:cNvSpPr>
            <a:spLocks noGrp="1"/>
          </p:cNvSpPr>
          <p:nvPr>
            <p:ph type="ftr" sz="quarter" idx="11"/>
          </p:nvPr>
        </p:nvSpPr>
        <p:spPr/>
        <p:txBody>
          <a:bodyPr/>
          <a:lstStyle/>
          <a:p>
            <a:endParaRPr lang="en-US">
              <a:solidFill>
                <a:srgbClr val="ACCBF9"/>
              </a:solidFill>
            </a:endParaRPr>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extLst>
      <p:ext uri="{BB962C8B-B14F-4D97-AF65-F5344CB8AC3E}">
        <p14:creationId xmlns:p14="http://schemas.microsoft.com/office/powerpoint/2010/main" val="1611140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8300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7018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199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41B635-FBE9-674A-99A7-59BBF58EEEAB}"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471087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1837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911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028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181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8473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251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9820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5CA53-AC75-4376-9EA6-16B8626EFB7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E00BFC-60EF-433F-AF7C-F69D34C0B8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01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41B635-FBE9-674A-99A7-59BBF58EEEAB}" type="datetimeFigureOut">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323961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41B635-FBE9-674A-99A7-59BBF58EEEAB}" type="datetimeFigureOut">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247138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1B635-FBE9-674A-99A7-59BBF58EEEAB}" type="datetimeFigureOut">
              <a:rPr lang="en-US" smtClean="0"/>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76946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1B635-FBE9-674A-99A7-59BBF58EEEAB}"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144720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1B635-FBE9-674A-99A7-59BBF58EEEAB}"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39506-DDD9-D746-84D5-8E4BC88565E1}" type="slidenum">
              <a:rPr lang="en-US" smtClean="0"/>
              <a:t>‹#›</a:t>
            </a:fld>
            <a:endParaRPr lang="en-US"/>
          </a:p>
        </p:txBody>
      </p:sp>
    </p:spTree>
    <p:extLst>
      <p:ext uri="{BB962C8B-B14F-4D97-AF65-F5344CB8AC3E}">
        <p14:creationId xmlns:p14="http://schemas.microsoft.com/office/powerpoint/2010/main" val="40687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17" Type="http://schemas.openxmlformats.org/officeDocument/2006/relationships/image" Target="../media/image7.png"/><Relationship Id="rId2" Type="http://schemas.openxmlformats.org/officeDocument/2006/relationships/slideLayout" Target="../slideLayouts/slideLayout16.xml"/><Relationship Id="rId16"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1B635-FBE9-674A-99A7-59BBF58EEEAB}" type="datetimeFigureOut">
              <a:rPr lang="en-US" smtClean="0"/>
              <a:t>5/19/2015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39506-DDD9-D746-84D5-8E4BC88565E1}" type="slidenum">
              <a:rPr lang="en-US" smtClean="0"/>
              <a:t>‹#›</a:t>
            </a:fld>
            <a:endParaRPr lang="en-US"/>
          </a:p>
        </p:txBody>
      </p:sp>
    </p:spTree>
    <p:extLst>
      <p:ext uri="{BB962C8B-B14F-4D97-AF65-F5344CB8AC3E}">
        <p14:creationId xmlns:p14="http://schemas.microsoft.com/office/powerpoint/2010/main" val="2082176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159159"/>
      </p:ext>
    </p:extLst>
  </p:cSld>
  <p:clrMap bg1="lt1" tx1="dk1" bg2="lt2" tx2="dk2" accent1="accent1" accent2="accent2" accent3="accent3" accent4="accent4" accent5="accent5" accent6="accent6" hlink="hlink" folHlink="folHlink"/>
  <p:sldLayoutIdLst>
    <p:sldLayoutId id="2147483683" r:id="rId1"/>
    <p:sldLayoutId id="2147483684" r:id="rId2"/>
  </p:sldLayoutIdLst>
  <p:transition>
    <p:fade/>
  </p:transition>
  <p:txStyles>
    <p:titleStyle>
      <a:lvl1pPr algn="ctr" rtl="0" eaLnBrk="0" fontAlgn="base" hangingPunct="0">
        <a:spcBef>
          <a:spcPct val="0"/>
        </a:spcBef>
        <a:spcAft>
          <a:spcPct val="0"/>
        </a:spcAft>
        <a:defRPr sz="4400" kern="1200">
          <a:solidFill>
            <a:srgbClr val="0070C0"/>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0070C0"/>
          </a:solidFill>
          <a:latin typeface="Arial" charset="0"/>
          <a:cs typeface="Arial" charset="0"/>
        </a:defRPr>
      </a:lvl2pPr>
      <a:lvl3pPr algn="ctr" rtl="0" eaLnBrk="0" fontAlgn="base" hangingPunct="0">
        <a:spcBef>
          <a:spcPct val="0"/>
        </a:spcBef>
        <a:spcAft>
          <a:spcPct val="0"/>
        </a:spcAft>
        <a:defRPr sz="4400">
          <a:solidFill>
            <a:srgbClr val="0070C0"/>
          </a:solidFill>
          <a:latin typeface="Arial" charset="0"/>
          <a:cs typeface="Arial" charset="0"/>
        </a:defRPr>
      </a:lvl3pPr>
      <a:lvl4pPr algn="ctr" rtl="0" eaLnBrk="0" fontAlgn="base" hangingPunct="0">
        <a:spcBef>
          <a:spcPct val="0"/>
        </a:spcBef>
        <a:spcAft>
          <a:spcPct val="0"/>
        </a:spcAft>
        <a:defRPr sz="4400">
          <a:solidFill>
            <a:srgbClr val="0070C0"/>
          </a:solidFill>
          <a:latin typeface="Arial" charset="0"/>
          <a:cs typeface="Arial" charset="0"/>
        </a:defRPr>
      </a:lvl4pPr>
      <a:lvl5pPr algn="ctr" rtl="0" eaLnBrk="0" fontAlgn="base" hangingPunct="0">
        <a:spcBef>
          <a:spcPct val="0"/>
        </a:spcBef>
        <a:spcAft>
          <a:spcPct val="0"/>
        </a:spcAft>
        <a:defRPr sz="4400">
          <a:solidFill>
            <a:srgbClr val="0070C0"/>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Slide Number Placeholder 14"/>
          <p:cNvSpPr txBox="1">
            <a:spLocks/>
          </p:cNvSpPr>
          <p:nvPr userDrawn="1"/>
        </p:nvSpPr>
        <p:spPr bwMode="auto">
          <a:xfrm>
            <a:off x="6553201" y="6350000"/>
            <a:ext cx="2133600" cy="476250"/>
          </a:xfrm>
          <a:prstGeom prst="rect">
            <a:avLst/>
          </a:prstGeom>
          <a:noFill/>
          <a:ln w="9525">
            <a:noFill/>
            <a:miter lim="800000"/>
            <a:headEnd/>
            <a:tailEnd/>
          </a:ln>
        </p:spPr>
        <p:txBody>
          <a:bodyPr/>
          <a:lstStyle/>
          <a:p>
            <a:pPr algn="r" defTabSz="914400" eaLnBrk="0" fontAlgn="base" hangingPunct="0">
              <a:spcBef>
                <a:spcPct val="0"/>
              </a:spcBef>
              <a:spcAft>
                <a:spcPct val="0"/>
              </a:spcAft>
            </a:pPr>
            <a:fld id="{1814D5C1-9106-42ED-AD1C-ED619B334658}" type="slidenum">
              <a:rPr lang="en-US" sz="900">
                <a:solidFill>
                  <a:prstClr val="black"/>
                </a:solidFill>
                <a:ea typeface="ＭＳ Ｐゴシック" pitchFamily="34" charset="-128"/>
                <a:cs typeface="Arial" charset="0"/>
              </a:rPr>
              <a:pPr algn="r" defTabSz="914400" eaLnBrk="0" fontAlgn="base" hangingPunct="0">
                <a:spcBef>
                  <a:spcPct val="0"/>
                </a:spcBef>
                <a:spcAft>
                  <a:spcPct val="0"/>
                </a:spcAft>
              </a:pPr>
              <a:t>‹#›</a:t>
            </a:fld>
            <a:endParaRPr lang="en-US" sz="900">
              <a:solidFill>
                <a:prstClr val="black"/>
              </a:solidFill>
              <a:ea typeface="ＭＳ Ｐゴシック" pitchFamily="34" charset="-128"/>
              <a:cs typeface="Arial" charset="0"/>
            </a:endParaRPr>
          </a:p>
        </p:txBody>
      </p:sp>
    </p:spTree>
    <p:extLst>
      <p:ext uri="{BB962C8B-B14F-4D97-AF65-F5344CB8AC3E}">
        <p14:creationId xmlns:p14="http://schemas.microsoft.com/office/powerpoint/2010/main" val="252985202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rtl="0" eaLnBrk="0" fontAlgn="base" hangingPunct="0">
        <a:spcBef>
          <a:spcPct val="0"/>
        </a:spcBef>
        <a:spcAft>
          <a:spcPct val="0"/>
        </a:spcAft>
        <a:defRPr sz="4400" kern="1200">
          <a:solidFill>
            <a:srgbClr val="0070C0"/>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rgbClr val="0070C0"/>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rgbClr val="0070C0"/>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rgbClr val="0070C0"/>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rgbClr val="0070C0"/>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rgbClr val="0070C0"/>
          </a:solidFill>
          <a:latin typeface="Arial" charset="0"/>
        </a:defRPr>
      </a:lvl6pPr>
      <a:lvl7pPr marL="914400" algn="ctr" rtl="0" fontAlgn="base">
        <a:spcBef>
          <a:spcPct val="0"/>
        </a:spcBef>
        <a:spcAft>
          <a:spcPct val="0"/>
        </a:spcAft>
        <a:defRPr sz="4400">
          <a:solidFill>
            <a:srgbClr val="0070C0"/>
          </a:solidFill>
          <a:latin typeface="Arial" charset="0"/>
        </a:defRPr>
      </a:lvl7pPr>
      <a:lvl8pPr marL="1371600" algn="ctr" rtl="0" fontAlgn="base">
        <a:spcBef>
          <a:spcPct val="0"/>
        </a:spcBef>
        <a:spcAft>
          <a:spcPct val="0"/>
        </a:spcAft>
        <a:defRPr sz="4400">
          <a:solidFill>
            <a:srgbClr val="0070C0"/>
          </a:solidFill>
          <a:latin typeface="Arial" charset="0"/>
        </a:defRPr>
      </a:lvl8pPr>
      <a:lvl9pPr marL="1828800" algn="ctr" rtl="0" fontAlgn="base">
        <a:spcBef>
          <a:spcPct val="0"/>
        </a:spcBef>
        <a:spcAft>
          <a:spcPct val="0"/>
        </a:spcAft>
        <a:defRPr sz="4400">
          <a:solidFill>
            <a:srgbClr val="0070C0"/>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80000">
              <a:schemeClr val="bg1"/>
            </a:gs>
            <a:gs pos="100000">
              <a:schemeClr val="accent2">
                <a:gamma/>
                <a:shade val="46275"/>
                <a:invGamma/>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C9D"/>
                </a:solidFill>
                <a:latin typeface="Times New Roman" pitchFamily="-108" charset="0"/>
              </a:defRPr>
            </a:lvl1pPr>
          </a:lstStyle>
          <a:p>
            <a:fld id="{AA41B635-FBE9-674A-99A7-59BBF58EEEAB}" type="datetimeFigureOut">
              <a:rPr lang="en-US" smtClean="0"/>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C9D"/>
                </a:solidFill>
                <a:latin typeface="Times New Roman" pitchFamily="-10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C9D"/>
                </a:solidFill>
                <a:latin typeface="Times New Roman" pitchFamily="-108" charset="0"/>
              </a:defRPr>
            </a:lvl1pPr>
          </a:lstStyle>
          <a:p>
            <a:fld id="{FE739506-DDD9-D746-84D5-8E4BC88565E1}" type="slidenum">
              <a:rPr lang="en-US" smtClean="0"/>
              <a:t>‹#›</a:t>
            </a:fld>
            <a:endParaRPr lang="en-US"/>
          </a:p>
        </p:txBody>
      </p:sp>
      <p:pic>
        <p:nvPicPr>
          <p:cNvPr id="1031" name="Picture 19" descr="BlueHeader"/>
          <p:cNvPicPr>
            <a:picLocks noChangeAspect="1" noChangeArrowheads="1"/>
          </p:cNvPicPr>
          <p:nvPr/>
        </p:nvPicPr>
        <p:blipFill>
          <a:blip r:embed="rId13"/>
          <a:srcRect/>
          <a:stretch>
            <a:fillRect/>
          </a:stretch>
        </p:blipFill>
        <p:spPr bwMode="auto">
          <a:xfrm>
            <a:off x="0" y="6180138"/>
            <a:ext cx="9144000" cy="677862"/>
          </a:xfrm>
          <a:prstGeom prst="rect">
            <a:avLst/>
          </a:prstGeom>
          <a:noFill/>
          <a:ln w="9525">
            <a:noFill/>
            <a:miter lim="800000"/>
            <a:headEnd/>
            <a:tailEnd/>
          </a:ln>
        </p:spPr>
      </p:pic>
      <p:grpSp>
        <p:nvGrpSpPr>
          <p:cNvPr id="3" name="Group 421"/>
          <p:cNvGrpSpPr>
            <a:grpSpLocks noChangeAspect="1"/>
          </p:cNvGrpSpPr>
          <p:nvPr/>
        </p:nvGrpSpPr>
        <p:grpSpPr bwMode="auto">
          <a:xfrm>
            <a:off x="7829550" y="6294438"/>
            <a:ext cx="1162050" cy="487362"/>
            <a:chOff x="5160" y="3540"/>
            <a:chExt cx="960" cy="540"/>
          </a:xfrm>
        </p:grpSpPr>
        <p:sp>
          <p:nvSpPr>
            <p:cNvPr id="61" name="Line 371"/>
            <p:cNvSpPr>
              <a:spLocks noChangeShapeType="1"/>
            </p:cNvSpPr>
            <p:nvPr userDrawn="1"/>
          </p:nvSpPr>
          <p:spPr bwMode="auto">
            <a:xfrm>
              <a:off x="5160" y="3883"/>
              <a:ext cx="960" cy="0"/>
            </a:xfrm>
            <a:prstGeom prst="line">
              <a:avLst/>
            </a:prstGeom>
            <a:noFill/>
            <a:ln w="7938">
              <a:solidFill>
                <a:srgbClr val="FFFFFF"/>
              </a:solidFill>
              <a:round/>
              <a:headEnd/>
              <a:tailEnd/>
            </a:ln>
          </p:spPr>
          <p:txBody>
            <a:bodyPr/>
            <a:lstStyle/>
            <a:p>
              <a:pPr>
                <a:defRPr/>
              </a:pPr>
              <a:endParaRPr lang="en-US">
                <a:latin typeface="Times New Roman" pitchFamily="18" charset="0"/>
              </a:endParaRPr>
            </a:p>
          </p:txBody>
        </p:sp>
        <p:sp>
          <p:nvSpPr>
            <p:cNvPr id="62" name="Freeform 372"/>
            <p:cNvSpPr>
              <a:spLocks/>
            </p:cNvSpPr>
            <p:nvPr userDrawn="1"/>
          </p:nvSpPr>
          <p:spPr bwMode="auto">
            <a:xfrm>
              <a:off x="5186" y="3927"/>
              <a:ext cx="47" cy="56"/>
            </a:xfrm>
            <a:custGeom>
              <a:avLst/>
              <a:gdLst/>
              <a:ahLst/>
              <a:cxnLst>
                <a:cxn ang="0">
                  <a:pos x="47" y="59"/>
                </a:cxn>
                <a:cxn ang="0">
                  <a:pos x="47" y="59"/>
                </a:cxn>
                <a:cxn ang="0">
                  <a:pos x="43" y="62"/>
                </a:cxn>
                <a:cxn ang="0">
                  <a:pos x="38" y="65"/>
                </a:cxn>
                <a:cxn ang="0">
                  <a:pos x="33" y="66"/>
                </a:cxn>
                <a:cxn ang="0">
                  <a:pos x="28" y="66"/>
                </a:cxn>
                <a:cxn ang="0">
                  <a:pos x="28" y="66"/>
                </a:cxn>
                <a:cxn ang="0">
                  <a:pos x="23" y="66"/>
                </a:cxn>
                <a:cxn ang="0">
                  <a:pos x="19" y="65"/>
                </a:cxn>
                <a:cxn ang="0">
                  <a:pos x="14" y="62"/>
                </a:cxn>
                <a:cxn ang="0">
                  <a:pos x="10" y="60"/>
                </a:cxn>
                <a:cxn ang="0">
                  <a:pos x="10" y="60"/>
                </a:cxn>
                <a:cxn ang="0">
                  <a:pos x="8" y="55"/>
                </a:cxn>
                <a:cxn ang="0">
                  <a:pos x="5" y="50"/>
                </a:cxn>
                <a:cxn ang="0">
                  <a:pos x="5" y="40"/>
                </a:cxn>
                <a:cxn ang="0">
                  <a:pos x="5" y="13"/>
                </a:cxn>
                <a:cxn ang="0">
                  <a:pos x="5" y="13"/>
                </a:cxn>
                <a:cxn ang="0">
                  <a:pos x="5" y="6"/>
                </a:cxn>
                <a:cxn ang="0">
                  <a:pos x="4" y="2"/>
                </a:cxn>
                <a:cxn ang="0">
                  <a:pos x="0" y="0"/>
                </a:cxn>
                <a:cxn ang="0">
                  <a:pos x="0" y="0"/>
                </a:cxn>
                <a:cxn ang="0">
                  <a:pos x="20" y="0"/>
                </a:cxn>
                <a:cxn ang="0">
                  <a:pos x="20" y="0"/>
                </a:cxn>
                <a:cxn ang="0">
                  <a:pos x="20" y="0"/>
                </a:cxn>
                <a:cxn ang="0">
                  <a:pos x="17" y="2"/>
                </a:cxn>
                <a:cxn ang="0">
                  <a:pos x="15" y="6"/>
                </a:cxn>
                <a:cxn ang="0">
                  <a:pos x="15" y="13"/>
                </a:cxn>
                <a:cxn ang="0">
                  <a:pos x="15" y="40"/>
                </a:cxn>
                <a:cxn ang="0">
                  <a:pos x="15" y="40"/>
                </a:cxn>
                <a:cxn ang="0">
                  <a:pos x="16" y="49"/>
                </a:cxn>
                <a:cxn ang="0">
                  <a:pos x="20" y="55"/>
                </a:cxn>
                <a:cxn ang="0">
                  <a:pos x="21" y="56"/>
                </a:cxn>
                <a:cxn ang="0">
                  <a:pos x="25" y="57"/>
                </a:cxn>
                <a:cxn ang="0">
                  <a:pos x="31" y="59"/>
                </a:cxn>
                <a:cxn ang="0">
                  <a:pos x="31" y="59"/>
                </a:cxn>
                <a:cxn ang="0">
                  <a:pos x="35" y="59"/>
                </a:cxn>
                <a:cxn ang="0">
                  <a:pos x="39" y="57"/>
                </a:cxn>
                <a:cxn ang="0">
                  <a:pos x="42" y="55"/>
                </a:cxn>
                <a:cxn ang="0">
                  <a:pos x="46" y="52"/>
                </a:cxn>
                <a:cxn ang="0">
                  <a:pos x="46" y="52"/>
                </a:cxn>
                <a:cxn ang="0">
                  <a:pos x="47" y="48"/>
                </a:cxn>
                <a:cxn ang="0">
                  <a:pos x="47" y="43"/>
                </a:cxn>
                <a:cxn ang="0">
                  <a:pos x="47" y="13"/>
                </a:cxn>
                <a:cxn ang="0">
                  <a:pos x="47" y="13"/>
                </a:cxn>
                <a:cxn ang="0">
                  <a:pos x="47" y="6"/>
                </a:cxn>
                <a:cxn ang="0">
                  <a:pos x="46" y="2"/>
                </a:cxn>
                <a:cxn ang="0">
                  <a:pos x="43" y="0"/>
                </a:cxn>
                <a:cxn ang="0">
                  <a:pos x="43" y="0"/>
                </a:cxn>
                <a:cxn ang="0">
                  <a:pos x="61" y="0"/>
                </a:cxn>
                <a:cxn ang="0">
                  <a:pos x="61" y="0"/>
                </a:cxn>
                <a:cxn ang="0">
                  <a:pos x="61" y="0"/>
                </a:cxn>
                <a:cxn ang="0">
                  <a:pos x="59" y="2"/>
                </a:cxn>
                <a:cxn ang="0">
                  <a:pos x="58" y="6"/>
                </a:cxn>
                <a:cxn ang="0">
                  <a:pos x="58" y="13"/>
                </a:cxn>
                <a:cxn ang="0">
                  <a:pos x="58" y="51"/>
                </a:cxn>
                <a:cxn ang="0">
                  <a:pos x="58" y="51"/>
                </a:cxn>
                <a:cxn ang="0">
                  <a:pos x="58" y="59"/>
                </a:cxn>
                <a:cxn ang="0">
                  <a:pos x="59" y="62"/>
                </a:cxn>
                <a:cxn ang="0">
                  <a:pos x="61" y="65"/>
                </a:cxn>
                <a:cxn ang="0">
                  <a:pos x="61" y="65"/>
                </a:cxn>
                <a:cxn ang="0">
                  <a:pos x="47" y="65"/>
                </a:cxn>
                <a:cxn ang="0">
                  <a:pos x="47" y="59"/>
                </a:cxn>
              </a:cxnLst>
              <a:rect l="0" t="0" r="r" b="b"/>
              <a:pathLst>
                <a:path w="61" h="66">
                  <a:moveTo>
                    <a:pt x="47" y="59"/>
                  </a:moveTo>
                  <a:lnTo>
                    <a:pt x="47" y="59"/>
                  </a:lnTo>
                  <a:lnTo>
                    <a:pt x="43" y="62"/>
                  </a:lnTo>
                  <a:lnTo>
                    <a:pt x="38" y="65"/>
                  </a:lnTo>
                  <a:lnTo>
                    <a:pt x="33" y="66"/>
                  </a:lnTo>
                  <a:lnTo>
                    <a:pt x="28" y="66"/>
                  </a:lnTo>
                  <a:lnTo>
                    <a:pt x="28" y="66"/>
                  </a:lnTo>
                  <a:lnTo>
                    <a:pt x="23" y="66"/>
                  </a:lnTo>
                  <a:lnTo>
                    <a:pt x="19" y="65"/>
                  </a:lnTo>
                  <a:lnTo>
                    <a:pt x="14" y="62"/>
                  </a:lnTo>
                  <a:lnTo>
                    <a:pt x="10" y="60"/>
                  </a:lnTo>
                  <a:lnTo>
                    <a:pt x="10" y="60"/>
                  </a:lnTo>
                  <a:lnTo>
                    <a:pt x="8" y="55"/>
                  </a:lnTo>
                  <a:lnTo>
                    <a:pt x="5" y="50"/>
                  </a:lnTo>
                  <a:lnTo>
                    <a:pt x="5" y="40"/>
                  </a:lnTo>
                  <a:lnTo>
                    <a:pt x="5" y="13"/>
                  </a:lnTo>
                  <a:lnTo>
                    <a:pt x="5" y="13"/>
                  </a:lnTo>
                  <a:lnTo>
                    <a:pt x="5" y="6"/>
                  </a:lnTo>
                  <a:lnTo>
                    <a:pt x="4" y="2"/>
                  </a:lnTo>
                  <a:lnTo>
                    <a:pt x="0" y="0"/>
                  </a:lnTo>
                  <a:lnTo>
                    <a:pt x="0" y="0"/>
                  </a:lnTo>
                  <a:lnTo>
                    <a:pt x="20" y="0"/>
                  </a:lnTo>
                  <a:lnTo>
                    <a:pt x="20" y="0"/>
                  </a:lnTo>
                  <a:lnTo>
                    <a:pt x="20" y="0"/>
                  </a:lnTo>
                  <a:lnTo>
                    <a:pt x="17" y="2"/>
                  </a:lnTo>
                  <a:lnTo>
                    <a:pt x="15" y="6"/>
                  </a:lnTo>
                  <a:lnTo>
                    <a:pt x="15" y="13"/>
                  </a:lnTo>
                  <a:lnTo>
                    <a:pt x="15" y="40"/>
                  </a:lnTo>
                  <a:lnTo>
                    <a:pt x="15" y="40"/>
                  </a:lnTo>
                  <a:lnTo>
                    <a:pt x="16" y="49"/>
                  </a:lnTo>
                  <a:lnTo>
                    <a:pt x="20" y="55"/>
                  </a:lnTo>
                  <a:lnTo>
                    <a:pt x="21" y="56"/>
                  </a:lnTo>
                  <a:lnTo>
                    <a:pt x="25" y="57"/>
                  </a:lnTo>
                  <a:lnTo>
                    <a:pt x="31" y="59"/>
                  </a:lnTo>
                  <a:lnTo>
                    <a:pt x="31" y="59"/>
                  </a:lnTo>
                  <a:lnTo>
                    <a:pt x="35" y="59"/>
                  </a:lnTo>
                  <a:lnTo>
                    <a:pt x="39" y="57"/>
                  </a:lnTo>
                  <a:lnTo>
                    <a:pt x="42" y="55"/>
                  </a:lnTo>
                  <a:lnTo>
                    <a:pt x="46" y="52"/>
                  </a:lnTo>
                  <a:lnTo>
                    <a:pt x="46" y="52"/>
                  </a:lnTo>
                  <a:lnTo>
                    <a:pt x="47" y="48"/>
                  </a:lnTo>
                  <a:lnTo>
                    <a:pt x="47" y="43"/>
                  </a:lnTo>
                  <a:lnTo>
                    <a:pt x="47" y="13"/>
                  </a:lnTo>
                  <a:lnTo>
                    <a:pt x="47" y="13"/>
                  </a:lnTo>
                  <a:lnTo>
                    <a:pt x="47" y="6"/>
                  </a:lnTo>
                  <a:lnTo>
                    <a:pt x="46" y="2"/>
                  </a:lnTo>
                  <a:lnTo>
                    <a:pt x="43" y="0"/>
                  </a:lnTo>
                  <a:lnTo>
                    <a:pt x="43" y="0"/>
                  </a:lnTo>
                  <a:lnTo>
                    <a:pt x="61" y="0"/>
                  </a:lnTo>
                  <a:lnTo>
                    <a:pt x="61" y="0"/>
                  </a:lnTo>
                  <a:lnTo>
                    <a:pt x="61" y="0"/>
                  </a:lnTo>
                  <a:lnTo>
                    <a:pt x="59" y="2"/>
                  </a:lnTo>
                  <a:lnTo>
                    <a:pt x="58" y="6"/>
                  </a:lnTo>
                  <a:lnTo>
                    <a:pt x="58" y="13"/>
                  </a:lnTo>
                  <a:lnTo>
                    <a:pt x="58" y="51"/>
                  </a:lnTo>
                  <a:lnTo>
                    <a:pt x="58" y="51"/>
                  </a:lnTo>
                  <a:lnTo>
                    <a:pt x="58" y="59"/>
                  </a:lnTo>
                  <a:lnTo>
                    <a:pt x="59" y="62"/>
                  </a:lnTo>
                  <a:lnTo>
                    <a:pt x="61" y="65"/>
                  </a:lnTo>
                  <a:lnTo>
                    <a:pt x="61" y="65"/>
                  </a:lnTo>
                  <a:lnTo>
                    <a:pt x="47" y="65"/>
                  </a:lnTo>
                  <a:lnTo>
                    <a:pt x="47" y="5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63" name="Freeform 373"/>
            <p:cNvSpPr>
              <a:spLocks/>
            </p:cNvSpPr>
            <p:nvPr userDrawn="1"/>
          </p:nvSpPr>
          <p:spPr bwMode="auto">
            <a:xfrm>
              <a:off x="5239" y="3927"/>
              <a:ext cx="50" cy="56"/>
            </a:xfrm>
            <a:custGeom>
              <a:avLst/>
              <a:gdLst/>
              <a:ahLst/>
              <a:cxnLst>
                <a:cxn ang="0">
                  <a:pos x="12" y="51"/>
                </a:cxn>
                <a:cxn ang="0">
                  <a:pos x="12" y="51"/>
                </a:cxn>
                <a:cxn ang="0">
                  <a:pos x="13" y="59"/>
                </a:cxn>
                <a:cxn ang="0">
                  <a:pos x="15" y="62"/>
                </a:cxn>
                <a:cxn ang="0">
                  <a:pos x="17" y="65"/>
                </a:cxn>
                <a:cxn ang="0">
                  <a:pos x="17" y="65"/>
                </a:cxn>
                <a:cxn ang="0">
                  <a:pos x="0" y="65"/>
                </a:cxn>
                <a:cxn ang="0">
                  <a:pos x="0" y="65"/>
                </a:cxn>
                <a:cxn ang="0">
                  <a:pos x="0" y="65"/>
                </a:cxn>
                <a:cxn ang="0">
                  <a:pos x="2" y="62"/>
                </a:cxn>
                <a:cxn ang="0">
                  <a:pos x="5" y="59"/>
                </a:cxn>
                <a:cxn ang="0">
                  <a:pos x="5" y="51"/>
                </a:cxn>
                <a:cxn ang="0">
                  <a:pos x="5" y="12"/>
                </a:cxn>
                <a:cxn ang="0">
                  <a:pos x="5" y="12"/>
                </a:cxn>
                <a:cxn ang="0">
                  <a:pos x="5" y="5"/>
                </a:cxn>
                <a:cxn ang="0">
                  <a:pos x="2" y="2"/>
                </a:cxn>
                <a:cxn ang="0">
                  <a:pos x="0" y="0"/>
                </a:cxn>
                <a:cxn ang="0">
                  <a:pos x="0" y="0"/>
                </a:cxn>
                <a:cxn ang="0">
                  <a:pos x="15" y="0"/>
                </a:cxn>
                <a:cxn ang="0">
                  <a:pos x="15" y="0"/>
                </a:cxn>
                <a:cxn ang="0">
                  <a:pos x="15" y="0"/>
                </a:cxn>
                <a:cxn ang="0">
                  <a:pos x="16" y="2"/>
                </a:cxn>
                <a:cxn ang="0">
                  <a:pos x="17" y="5"/>
                </a:cxn>
                <a:cxn ang="0">
                  <a:pos x="54" y="50"/>
                </a:cxn>
                <a:cxn ang="0">
                  <a:pos x="54" y="12"/>
                </a:cxn>
                <a:cxn ang="0">
                  <a:pos x="54" y="12"/>
                </a:cxn>
                <a:cxn ang="0">
                  <a:pos x="52" y="5"/>
                </a:cxn>
                <a:cxn ang="0">
                  <a:pos x="51" y="2"/>
                </a:cxn>
                <a:cxn ang="0">
                  <a:pos x="48" y="0"/>
                </a:cxn>
                <a:cxn ang="0">
                  <a:pos x="48" y="0"/>
                </a:cxn>
                <a:cxn ang="0">
                  <a:pos x="66" y="0"/>
                </a:cxn>
                <a:cxn ang="0">
                  <a:pos x="66" y="0"/>
                </a:cxn>
                <a:cxn ang="0">
                  <a:pos x="66" y="0"/>
                </a:cxn>
                <a:cxn ang="0">
                  <a:pos x="62" y="2"/>
                </a:cxn>
                <a:cxn ang="0">
                  <a:pos x="61" y="5"/>
                </a:cxn>
                <a:cxn ang="0">
                  <a:pos x="60" y="12"/>
                </a:cxn>
                <a:cxn ang="0">
                  <a:pos x="60" y="67"/>
                </a:cxn>
                <a:cxn ang="0">
                  <a:pos x="60" y="67"/>
                </a:cxn>
                <a:cxn ang="0">
                  <a:pos x="56" y="66"/>
                </a:cxn>
                <a:cxn ang="0">
                  <a:pos x="52" y="63"/>
                </a:cxn>
                <a:cxn ang="0">
                  <a:pos x="46" y="56"/>
                </a:cxn>
                <a:cxn ang="0">
                  <a:pos x="12" y="13"/>
                </a:cxn>
                <a:cxn ang="0">
                  <a:pos x="12" y="51"/>
                </a:cxn>
              </a:cxnLst>
              <a:rect l="0" t="0" r="r" b="b"/>
              <a:pathLst>
                <a:path w="66" h="67">
                  <a:moveTo>
                    <a:pt x="12" y="51"/>
                  </a:moveTo>
                  <a:lnTo>
                    <a:pt x="12" y="51"/>
                  </a:lnTo>
                  <a:lnTo>
                    <a:pt x="13" y="59"/>
                  </a:lnTo>
                  <a:lnTo>
                    <a:pt x="15" y="62"/>
                  </a:lnTo>
                  <a:lnTo>
                    <a:pt x="17" y="65"/>
                  </a:lnTo>
                  <a:lnTo>
                    <a:pt x="17" y="65"/>
                  </a:lnTo>
                  <a:lnTo>
                    <a:pt x="0" y="65"/>
                  </a:lnTo>
                  <a:lnTo>
                    <a:pt x="0" y="65"/>
                  </a:lnTo>
                  <a:lnTo>
                    <a:pt x="0" y="65"/>
                  </a:lnTo>
                  <a:lnTo>
                    <a:pt x="2" y="62"/>
                  </a:lnTo>
                  <a:lnTo>
                    <a:pt x="5" y="59"/>
                  </a:lnTo>
                  <a:lnTo>
                    <a:pt x="5" y="51"/>
                  </a:lnTo>
                  <a:lnTo>
                    <a:pt x="5" y="12"/>
                  </a:lnTo>
                  <a:lnTo>
                    <a:pt x="5" y="12"/>
                  </a:lnTo>
                  <a:lnTo>
                    <a:pt x="5" y="5"/>
                  </a:lnTo>
                  <a:lnTo>
                    <a:pt x="2" y="2"/>
                  </a:lnTo>
                  <a:lnTo>
                    <a:pt x="0" y="0"/>
                  </a:lnTo>
                  <a:lnTo>
                    <a:pt x="0" y="0"/>
                  </a:lnTo>
                  <a:lnTo>
                    <a:pt x="15" y="0"/>
                  </a:lnTo>
                  <a:lnTo>
                    <a:pt x="15" y="0"/>
                  </a:lnTo>
                  <a:lnTo>
                    <a:pt x="15" y="0"/>
                  </a:lnTo>
                  <a:lnTo>
                    <a:pt x="16" y="2"/>
                  </a:lnTo>
                  <a:lnTo>
                    <a:pt x="17" y="5"/>
                  </a:lnTo>
                  <a:lnTo>
                    <a:pt x="54" y="50"/>
                  </a:lnTo>
                  <a:lnTo>
                    <a:pt x="54" y="12"/>
                  </a:lnTo>
                  <a:lnTo>
                    <a:pt x="54" y="12"/>
                  </a:lnTo>
                  <a:lnTo>
                    <a:pt x="52" y="5"/>
                  </a:lnTo>
                  <a:lnTo>
                    <a:pt x="51" y="2"/>
                  </a:lnTo>
                  <a:lnTo>
                    <a:pt x="48" y="0"/>
                  </a:lnTo>
                  <a:lnTo>
                    <a:pt x="48" y="0"/>
                  </a:lnTo>
                  <a:lnTo>
                    <a:pt x="66" y="0"/>
                  </a:lnTo>
                  <a:lnTo>
                    <a:pt x="66" y="0"/>
                  </a:lnTo>
                  <a:lnTo>
                    <a:pt x="66" y="0"/>
                  </a:lnTo>
                  <a:lnTo>
                    <a:pt x="62" y="2"/>
                  </a:lnTo>
                  <a:lnTo>
                    <a:pt x="61" y="5"/>
                  </a:lnTo>
                  <a:lnTo>
                    <a:pt x="60" y="12"/>
                  </a:lnTo>
                  <a:lnTo>
                    <a:pt x="60" y="67"/>
                  </a:lnTo>
                  <a:lnTo>
                    <a:pt x="60" y="67"/>
                  </a:lnTo>
                  <a:lnTo>
                    <a:pt x="56" y="66"/>
                  </a:lnTo>
                  <a:lnTo>
                    <a:pt x="52" y="63"/>
                  </a:lnTo>
                  <a:lnTo>
                    <a:pt x="46" y="56"/>
                  </a:lnTo>
                  <a:lnTo>
                    <a:pt x="12" y="13"/>
                  </a:lnTo>
                  <a:lnTo>
                    <a:pt x="12" y="51"/>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64" name="Freeform 374"/>
            <p:cNvSpPr>
              <a:spLocks/>
            </p:cNvSpPr>
            <p:nvPr userDrawn="1"/>
          </p:nvSpPr>
          <p:spPr bwMode="auto">
            <a:xfrm>
              <a:off x="5292" y="3927"/>
              <a:ext cx="13" cy="55"/>
            </a:xfrm>
            <a:custGeom>
              <a:avLst/>
              <a:gdLst/>
              <a:ahLst/>
              <a:cxnLst>
                <a:cxn ang="0">
                  <a:pos x="5" y="13"/>
                </a:cxn>
                <a:cxn ang="0">
                  <a:pos x="5" y="13"/>
                </a:cxn>
                <a:cxn ang="0">
                  <a:pos x="5" y="6"/>
                </a:cxn>
                <a:cxn ang="0">
                  <a:pos x="4" y="2"/>
                </a:cxn>
                <a:cxn ang="0">
                  <a:pos x="0" y="0"/>
                </a:cxn>
                <a:cxn ang="0">
                  <a:pos x="0" y="0"/>
                </a:cxn>
                <a:cxn ang="0">
                  <a:pos x="19" y="0"/>
                </a:cxn>
                <a:cxn ang="0">
                  <a:pos x="19" y="0"/>
                </a:cxn>
                <a:cxn ang="0">
                  <a:pos x="19" y="0"/>
                </a:cxn>
                <a:cxn ang="0">
                  <a:pos x="16" y="2"/>
                </a:cxn>
                <a:cxn ang="0">
                  <a:pos x="15" y="6"/>
                </a:cxn>
                <a:cxn ang="0">
                  <a:pos x="15" y="13"/>
                </a:cxn>
                <a:cxn ang="0">
                  <a:pos x="15" y="51"/>
                </a:cxn>
                <a:cxn ang="0">
                  <a:pos x="15" y="51"/>
                </a:cxn>
                <a:cxn ang="0">
                  <a:pos x="15" y="59"/>
                </a:cxn>
                <a:cxn ang="0">
                  <a:pos x="16" y="62"/>
                </a:cxn>
                <a:cxn ang="0">
                  <a:pos x="19" y="65"/>
                </a:cxn>
                <a:cxn ang="0">
                  <a:pos x="19" y="65"/>
                </a:cxn>
                <a:cxn ang="0">
                  <a:pos x="0" y="65"/>
                </a:cxn>
                <a:cxn ang="0">
                  <a:pos x="0" y="65"/>
                </a:cxn>
                <a:cxn ang="0">
                  <a:pos x="0" y="65"/>
                </a:cxn>
                <a:cxn ang="0">
                  <a:pos x="4" y="62"/>
                </a:cxn>
                <a:cxn ang="0">
                  <a:pos x="5" y="59"/>
                </a:cxn>
                <a:cxn ang="0">
                  <a:pos x="5" y="51"/>
                </a:cxn>
                <a:cxn ang="0">
                  <a:pos x="5" y="13"/>
                </a:cxn>
              </a:cxnLst>
              <a:rect l="0" t="0" r="r" b="b"/>
              <a:pathLst>
                <a:path w="19" h="65">
                  <a:moveTo>
                    <a:pt x="5" y="13"/>
                  </a:moveTo>
                  <a:lnTo>
                    <a:pt x="5" y="13"/>
                  </a:lnTo>
                  <a:lnTo>
                    <a:pt x="5" y="6"/>
                  </a:lnTo>
                  <a:lnTo>
                    <a:pt x="4" y="2"/>
                  </a:lnTo>
                  <a:lnTo>
                    <a:pt x="0" y="0"/>
                  </a:lnTo>
                  <a:lnTo>
                    <a:pt x="0" y="0"/>
                  </a:lnTo>
                  <a:lnTo>
                    <a:pt x="19" y="0"/>
                  </a:lnTo>
                  <a:lnTo>
                    <a:pt x="19" y="0"/>
                  </a:lnTo>
                  <a:lnTo>
                    <a:pt x="19" y="0"/>
                  </a:lnTo>
                  <a:lnTo>
                    <a:pt x="16" y="2"/>
                  </a:lnTo>
                  <a:lnTo>
                    <a:pt x="15" y="6"/>
                  </a:lnTo>
                  <a:lnTo>
                    <a:pt x="15" y="13"/>
                  </a:lnTo>
                  <a:lnTo>
                    <a:pt x="15" y="51"/>
                  </a:lnTo>
                  <a:lnTo>
                    <a:pt x="15" y="51"/>
                  </a:lnTo>
                  <a:lnTo>
                    <a:pt x="15" y="59"/>
                  </a:lnTo>
                  <a:lnTo>
                    <a:pt x="16" y="62"/>
                  </a:lnTo>
                  <a:lnTo>
                    <a:pt x="19" y="65"/>
                  </a:lnTo>
                  <a:lnTo>
                    <a:pt x="19" y="65"/>
                  </a:lnTo>
                  <a:lnTo>
                    <a:pt x="0" y="65"/>
                  </a:lnTo>
                  <a:lnTo>
                    <a:pt x="0" y="65"/>
                  </a:lnTo>
                  <a:lnTo>
                    <a:pt x="0" y="65"/>
                  </a:lnTo>
                  <a:lnTo>
                    <a:pt x="4" y="62"/>
                  </a:lnTo>
                  <a:lnTo>
                    <a:pt x="5" y="59"/>
                  </a:lnTo>
                  <a:lnTo>
                    <a:pt x="5" y="51"/>
                  </a:lnTo>
                  <a:lnTo>
                    <a:pt x="5"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65" name="Freeform 375"/>
            <p:cNvSpPr>
              <a:spLocks/>
            </p:cNvSpPr>
            <p:nvPr userDrawn="1"/>
          </p:nvSpPr>
          <p:spPr bwMode="auto">
            <a:xfrm>
              <a:off x="5310" y="3927"/>
              <a:ext cx="42" cy="56"/>
            </a:xfrm>
            <a:custGeom>
              <a:avLst/>
              <a:gdLst/>
              <a:ahLst/>
              <a:cxnLst>
                <a:cxn ang="0">
                  <a:pos x="46" y="17"/>
                </a:cxn>
                <a:cxn ang="0">
                  <a:pos x="46" y="17"/>
                </a:cxn>
                <a:cxn ang="0">
                  <a:pos x="47" y="12"/>
                </a:cxn>
                <a:cxn ang="0">
                  <a:pos x="49" y="7"/>
                </a:cxn>
                <a:cxn ang="0">
                  <a:pos x="49" y="2"/>
                </a:cxn>
                <a:cxn ang="0">
                  <a:pos x="47" y="1"/>
                </a:cxn>
                <a:cxn ang="0">
                  <a:pos x="46" y="0"/>
                </a:cxn>
                <a:cxn ang="0">
                  <a:pos x="46" y="0"/>
                </a:cxn>
                <a:cxn ang="0">
                  <a:pos x="61" y="0"/>
                </a:cxn>
                <a:cxn ang="0">
                  <a:pos x="34" y="67"/>
                </a:cxn>
                <a:cxn ang="0">
                  <a:pos x="34" y="67"/>
                </a:cxn>
                <a:cxn ang="0">
                  <a:pos x="27" y="62"/>
                </a:cxn>
                <a:cxn ang="0">
                  <a:pos x="24" y="59"/>
                </a:cxn>
                <a:cxn ang="0">
                  <a:pos x="22" y="55"/>
                </a:cxn>
                <a:cxn ang="0">
                  <a:pos x="7" y="14"/>
                </a:cxn>
                <a:cxn ang="0">
                  <a:pos x="7" y="14"/>
                </a:cxn>
                <a:cxn ang="0">
                  <a:pos x="5" y="6"/>
                </a:cxn>
                <a:cxn ang="0">
                  <a:pos x="2" y="2"/>
                </a:cxn>
                <a:cxn ang="0">
                  <a:pos x="0" y="0"/>
                </a:cxn>
                <a:cxn ang="0">
                  <a:pos x="0" y="0"/>
                </a:cxn>
                <a:cxn ang="0">
                  <a:pos x="14" y="0"/>
                </a:cxn>
                <a:cxn ang="0">
                  <a:pos x="14" y="1"/>
                </a:cxn>
                <a:cxn ang="0">
                  <a:pos x="14" y="1"/>
                </a:cxn>
                <a:cxn ang="0">
                  <a:pos x="16" y="6"/>
                </a:cxn>
                <a:cxn ang="0">
                  <a:pos x="17" y="10"/>
                </a:cxn>
                <a:cxn ang="0">
                  <a:pos x="33" y="52"/>
                </a:cxn>
                <a:cxn ang="0">
                  <a:pos x="46" y="17"/>
                </a:cxn>
              </a:cxnLst>
              <a:rect l="0" t="0" r="r" b="b"/>
              <a:pathLst>
                <a:path w="61" h="67">
                  <a:moveTo>
                    <a:pt x="46" y="17"/>
                  </a:moveTo>
                  <a:lnTo>
                    <a:pt x="46" y="17"/>
                  </a:lnTo>
                  <a:lnTo>
                    <a:pt x="47" y="12"/>
                  </a:lnTo>
                  <a:lnTo>
                    <a:pt x="49" y="7"/>
                  </a:lnTo>
                  <a:lnTo>
                    <a:pt x="49" y="2"/>
                  </a:lnTo>
                  <a:lnTo>
                    <a:pt x="47" y="1"/>
                  </a:lnTo>
                  <a:lnTo>
                    <a:pt x="46" y="0"/>
                  </a:lnTo>
                  <a:lnTo>
                    <a:pt x="46" y="0"/>
                  </a:lnTo>
                  <a:lnTo>
                    <a:pt x="61" y="0"/>
                  </a:lnTo>
                  <a:lnTo>
                    <a:pt x="34" y="67"/>
                  </a:lnTo>
                  <a:lnTo>
                    <a:pt x="34" y="67"/>
                  </a:lnTo>
                  <a:lnTo>
                    <a:pt x="27" y="62"/>
                  </a:lnTo>
                  <a:lnTo>
                    <a:pt x="24" y="59"/>
                  </a:lnTo>
                  <a:lnTo>
                    <a:pt x="22" y="55"/>
                  </a:lnTo>
                  <a:lnTo>
                    <a:pt x="7" y="14"/>
                  </a:lnTo>
                  <a:lnTo>
                    <a:pt x="7" y="14"/>
                  </a:lnTo>
                  <a:lnTo>
                    <a:pt x="5" y="6"/>
                  </a:lnTo>
                  <a:lnTo>
                    <a:pt x="2" y="2"/>
                  </a:lnTo>
                  <a:lnTo>
                    <a:pt x="0" y="0"/>
                  </a:lnTo>
                  <a:lnTo>
                    <a:pt x="0" y="0"/>
                  </a:lnTo>
                  <a:lnTo>
                    <a:pt x="14" y="0"/>
                  </a:lnTo>
                  <a:lnTo>
                    <a:pt x="14" y="1"/>
                  </a:lnTo>
                  <a:lnTo>
                    <a:pt x="14" y="1"/>
                  </a:lnTo>
                  <a:lnTo>
                    <a:pt x="16" y="6"/>
                  </a:lnTo>
                  <a:lnTo>
                    <a:pt x="17" y="10"/>
                  </a:lnTo>
                  <a:lnTo>
                    <a:pt x="33" y="52"/>
                  </a:lnTo>
                  <a:lnTo>
                    <a:pt x="46" y="1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66" name="Freeform 376"/>
            <p:cNvSpPr>
              <a:spLocks/>
            </p:cNvSpPr>
            <p:nvPr userDrawn="1"/>
          </p:nvSpPr>
          <p:spPr bwMode="auto">
            <a:xfrm>
              <a:off x="5358" y="3925"/>
              <a:ext cx="35" cy="58"/>
            </a:xfrm>
            <a:custGeom>
              <a:avLst/>
              <a:gdLst/>
              <a:ahLst/>
              <a:cxnLst>
                <a:cxn ang="0">
                  <a:pos x="14" y="58"/>
                </a:cxn>
                <a:cxn ang="0">
                  <a:pos x="27" y="59"/>
                </a:cxn>
                <a:cxn ang="0">
                  <a:pos x="27" y="59"/>
                </a:cxn>
                <a:cxn ang="0">
                  <a:pos x="31" y="59"/>
                </a:cxn>
                <a:cxn ang="0">
                  <a:pos x="36" y="58"/>
                </a:cxn>
                <a:cxn ang="0">
                  <a:pos x="41" y="57"/>
                </a:cxn>
                <a:cxn ang="0">
                  <a:pos x="45" y="53"/>
                </a:cxn>
                <a:cxn ang="0">
                  <a:pos x="45" y="53"/>
                </a:cxn>
                <a:cxn ang="0">
                  <a:pos x="41" y="67"/>
                </a:cxn>
                <a:cxn ang="0">
                  <a:pos x="0" y="67"/>
                </a:cxn>
                <a:cxn ang="0">
                  <a:pos x="0" y="67"/>
                </a:cxn>
                <a:cxn ang="0">
                  <a:pos x="0" y="67"/>
                </a:cxn>
                <a:cxn ang="0">
                  <a:pos x="2" y="64"/>
                </a:cxn>
                <a:cxn ang="0">
                  <a:pos x="3" y="61"/>
                </a:cxn>
                <a:cxn ang="0">
                  <a:pos x="5" y="53"/>
                </a:cxn>
                <a:cxn ang="0">
                  <a:pos x="5" y="15"/>
                </a:cxn>
                <a:cxn ang="0">
                  <a:pos x="5" y="15"/>
                </a:cxn>
                <a:cxn ang="0">
                  <a:pos x="3" y="8"/>
                </a:cxn>
                <a:cxn ang="0">
                  <a:pos x="2" y="4"/>
                </a:cxn>
                <a:cxn ang="0">
                  <a:pos x="0" y="2"/>
                </a:cxn>
                <a:cxn ang="0">
                  <a:pos x="0" y="2"/>
                </a:cxn>
                <a:cxn ang="0">
                  <a:pos x="31" y="2"/>
                </a:cxn>
                <a:cxn ang="0">
                  <a:pos x="31" y="2"/>
                </a:cxn>
                <a:cxn ang="0">
                  <a:pos x="34" y="2"/>
                </a:cxn>
                <a:cxn ang="0">
                  <a:pos x="36" y="0"/>
                </a:cxn>
                <a:cxn ang="0">
                  <a:pos x="36" y="0"/>
                </a:cxn>
                <a:cxn ang="0">
                  <a:pos x="36" y="13"/>
                </a:cxn>
                <a:cxn ang="0">
                  <a:pos x="36" y="13"/>
                </a:cxn>
                <a:cxn ang="0">
                  <a:pos x="36" y="13"/>
                </a:cxn>
                <a:cxn ang="0">
                  <a:pos x="34" y="10"/>
                </a:cxn>
                <a:cxn ang="0">
                  <a:pos x="30" y="9"/>
                </a:cxn>
                <a:cxn ang="0">
                  <a:pos x="24" y="9"/>
                </a:cxn>
                <a:cxn ang="0">
                  <a:pos x="24" y="9"/>
                </a:cxn>
                <a:cxn ang="0">
                  <a:pos x="14" y="9"/>
                </a:cxn>
                <a:cxn ang="0">
                  <a:pos x="14" y="27"/>
                </a:cxn>
                <a:cxn ang="0">
                  <a:pos x="25" y="27"/>
                </a:cxn>
                <a:cxn ang="0">
                  <a:pos x="25" y="27"/>
                </a:cxn>
                <a:cxn ang="0">
                  <a:pos x="30" y="27"/>
                </a:cxn>
                <a:cxn ang="0">
                  <a:pos x="30" y="27"/>
                </a:cxn>
                <a:cxn ang="0">
                  <a:pos x="30" y="37"/>
                </a:cxn>
                <a:cxn ang="0">
                  <a:pos x="30" y="37"/>
                </a:cxn>
                <a:cxn ang="0">
                  <a:pos x="30" y="37"/>
                </a:cxn>
                <a:cxn ang="0">
                  <a:pos x="29" y="36"/>
                </a:cxn>
                <a:cxn ang="0">
                  <a:pos x="27" y="35"/>
                </a:cxn>
                <a:cxn ang="0">
                  <a:pos x="22" y="35"/>
                </a:cxn>
                <a:cxn ang="0">
                  <a:pos x="14" y="35"/>
                </a:cxn>
                <a:cxn ang="0">
                  <a:pos x="14" y="58"/>
                </a:cxn>
              </a:cxnLst>
              <a:rect l="0" t="0" r="r" b="b"/>
              <a:pathLst>
                <a:path w="45" h="67">
                  <a:moveTo>
                    <a:pt x="14" y="58"/>
                  </a:moveTo>
                  <a:lnTo>
                    <a:pt x="27" y="59"/>
                  </a:lnTo>
                  <a:lnTo>
                    <a:pt x="27" y="59"/>
                  </a:lnTo>
                  <a:lnTo>
                    <a:pt x="31" y="59"/>
                  </a:lnTo>
                  <a:lnTo>
                    <a:pt x="36" y="58"/>
                  </a:lnTo>
                  <a:lnTo>
                    <a:pt x="41" y="57"/>
                  </a:lnTo>
                  <a:lnTo>
                    <a:pt x="45" y="53"/>
                  </a:lnTo>
                  <a:lnTo>
                    <a:pt x="45" y="53"/>
                  </a:lnTo>
                  <a:lnTo>
                    <a:pt x="41" y="67"/>
                  </a:lnTo>
                  <a:lnTo>
                    <a:pt x="0" y="67"/>
                  </a:lnTo>
                  <a:lnTo>
                    <a:pt x="0" y="67"/>
                  </a:lnTo>
                  <a:lnTo>
                    <a:pt x="0" y="67"/>
                  </a:lnTo>
                  <a:lnTo>
                    <a:pt x="2" y="64"/>
                  </a:lnTo>
                  <a:lnTo>
                    <a:pt x="3" y="61"/>
                  </a:lnTo>
                  <a:lnTo>
                    <a:pt x="5" y="53"/>
                  </a:lnTo>
                  <a:lnTo>
                    <a:pt x="5" y="15"/>
                  </a:lnTo>
                  <a:lnTo>
                    <a:pt x="5" y="15"/>
                  </a:lnTo>
                  <a:lnTo>
                    <a:pt x="3" y="8"/>
                  </a:lnTo>
                  <a:lnTo>
                    <a:pt x="2" y="4"/>
                  </a:lnTo>
                  <a:lnTo>
                    <a:pt x="0" y="2"/>
                  </a:lnTo>
                  <a:lnTo>
                    <a:pt x="0" y="2"/>
                  </a:lnTo>
                  <a:lnTo>
                    <a:pt x="31" y="2"/>
                  </a:lnTo>
                  <a:lnTo>
                    <a:pt x="31" y="2"/>
                  </a:lnTo>
                  <a:lnTo>
                    <a:pt x="34" y="2"/>
                  </a:lnTo>
                  <a:lnTo>
                    <a:pt x="36" y="0"/>
                  </a:lnTo>
                  <a:lnTo>
                    <a:pt x="36" y="0"/>
                  </a:lnTo>
                  <a:lnTo>
                    <a:pt x="36" y="13"/>
                  </a:lnTo>
                  <a:lnTo>
                    <a:pt x="36" y="13"/>
                  </a:lnTo>
                  <a:lnTo>
                    <a:pt x="36" y="13"/>
                  </a:lnTo>
                  <a:lnTo>
                    <a:pt x="34" y="10"/>
                  </a:lnTo>
                  <a:lnTo>
                    <a:pt x="30" y="9"/>
                  </a:lnTo>
                  <a:lnTo>
                    <a:pt x="24" y="9"/>
                  </a:lnTo>
                  <a:lnTo>
                    <a:pt x="24" y="9"/>
                  </a:lnTo>
                  <a:lnTo>
                    <a:pt x="14" y="9"/>
                  </a:lnTo>
                  <a:lnTo>
                    <a:pt x="14" y="27"/>
                  </a:lnTo>
                  <a:lnTo>
                    <a:pt x="25" y="27"/>
                  </a:lnTo>
                  <a:lnTo>
                    <a:pt x="25" y="27"/>
                  </a:lnTo>
                  <a:lnTo>
                    <a:pt x="30" y="27"/>
                  </a:lnTo>
                  <a:lnTo>
                    <a:pt x="30" y="27"/>
                  </a:lnTo>
                  <a:lnTo>
                    <a:pt x="30" y="37"/>
                  </a:lnTo>
                  <a:lnTo>
                    <a:pt x="30" y="37"/>
                  </a:lnTo>
                  <a:lnTo>
                    <a:pt x="30" y="37"/>
                  </a:lnTo>
                  <a:lnTo>
                    <a:pt x="29" y="36"/>
                  </a:lnTo>
                  <a:lnTo>
                    <a:pt x="27" y="35"/>
                  </a:lnTo>
                  <a:lnTo>
                    <a:pt x="22" y="35"/>
                  </a:lnTo>
                  <a:lnTo>
                    <a:pt x="14" y="35"/>
                  </a:lnTo>
                  <a:lnTo>
                    <a:pt x="14" y="5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67" name="Freeform 377"/>
            <p:cNvSpPr>
              <a:spLocks/>
            </p:cNvSpPr>
            <p:nvPr userDrawn="1"/>
          </p:nvSpPr>
          <p:spPr bwMode="auto">
            <a:xfrm>
              <a:off x="5397" y="3927"/>
              <a:ext cx="45" cy="55"/>
            </a:xfrm>
            <a:custGeom>
              <a:avLst/>
              <a:gdLst/>
              <a:ahLst/>
              <a:cxnLst>
                <a:cxn ang="0">
                  <a:pos x="23" y="0"/>
                </a:cxn>
                <a:cxn ang="0">
                  <a:pos x="23" y="0"/>
                </a:cxn>
                <a:cxn ang="0">
                  <a:pos x="32" y="1"/>
                </a:cxn>
                <a:cxn ang="0">
                  <a:pos x="38" y="5"/>
                </a:cxn>
                <a:cxn ang="0">
                  <a:pos x="42" y="10"/>
                </a:cxn>
                <a:cxn ang="0">
                  <a:pos x="44" y="16"/>
                </a:cxn>
                <a:cxn ang="0">
                  <a:pos x="44" y="16"/>
                </a:cxn>
                <a:cxn ang="0">
                  <a:pos x="42" y="22"/>
                </a:cxn>
                <a:cxn ang="0">
                  <a:pos x="39" y="27"/>
                </a:cxn>
                <a:cxn ang="0">
                  <a:pos x="34" y="30"/>
                </a:cxn>
                <a:cxn ang="0">
                  <a:pos x="28" y="33"/>
                </a:cxn>
                <a:cxn ang="0">
                  <a:pos x="42" y="51"/>
                </a:cxn>
                <a:cxn ang="0">
                  <a:pos x="42" y="51"/>
                </a:cxn>
                <a:cxn ang="0">
                  <a:pos x="49" y="59"/>
                </a:cxn>
                <a:cxn ang="0">
                  <a:pos x="58" y="65"/>
                </a:cxn>
                <a:cxn ang="0">
                  <a:pos x="49" y="65"/>
                </a:cxn>
                <a:cxn ang="0">
                  <a:pos x="49" y="65"/>
                </a:cxn>
                <a:cxn ang="0">
                  <a:pos x="43" y="63"/>
                </a:cxn>
                <a:cxn ang="0">
                  <a:pos x="41" y="62"/>
                </a:cxn>
                <a:cxn ang="0">
                  <a:pos x="38" y="60"/>
                </a:cxn>
                <a:cxn ang="0">
                  <a:pos x="26" y="45"/>
                </a:cxn>
                <a:cxn ang="0">
                  <a:pos x="16" y="30"/>
                </a:cxn>
                <a:cxn ang="0">
                  <a:pos x="16" y="30"/>
                </a:cxn>
                <a:cxn ang="0">
                  <a:pos x="22" y="29"/>
                </a:cxn>
                <a:cxn ang="0">
                  <a:pos x="28" y="27"/>
                </a:cxn>
                <a:cxn ang="0">
                  <a:pos x="32" y="23"/>
                </a:cxn>
                <a:cxn ang="0">
                  <a:pos x="33" y="19"/>
                </a:cxn>
                <a:cxn ang="0">
                  <a:pos x="33" y="17"/>
                </a:cxn>
                <a:cxn ang="0">
                  <a:pos x="33" y="17"/>
                </a:cxn>
                <a:cxn ang="0">
                  <a:pos x="32" y="12"/>
                </a:cxn>
                <a:cxn ang="0">
                  <a:pos x="29" y="8"/>
                </a:cxn>
                <a:cxn ang="0">
                  <a:pos x="26" y="6"/>
                </a:cxn>
                <a:cxn ang="0">
                  <a:pos x="21" y="6"/>
                </a:cxn>
                <a:cxn ang="0">
                  <a:pos x="21" y="6"/>
                </a:cxn>
                <a:cxn ang="0">
                  <a:pos x="14" y="6"/>
                </a:cxn>
                <a:cxn ang="0">
                  <a:pos x="14" y="51"/>
                </a:cxn>
                <a:cxn ang="0">
                  <a:pos x="14" y="51"/>
                </a:cxn>
                <a:cxn ang="0">
                  <a:pos x="15" y="59"/>
                </a:cxn>
                <a:cxn ang="0">
                  <a:pos x="16" y="62"/>
                </a:cxn>
                <a:cxn ang="0">
                  <a:pos x="18" y="65"/>
                </a:cxn>
                <a:cxn ang="0">
                  <a:pos x="18" y="65"/>
                </a:cxn>
                <a:cxn ang="0">
                  <a:pos x="0" y="65"/>
                </a:cxn>
                <a:cxn ang="0">
                  <a:pos x="0" y="65"/>
                </a:cxn>
                <a:cxn ang="0">
                  <a:pos x="0" y="65"/>
                </a:cxn>
                <a:cxn ang="0">
                  <a:pos x="3" y="62"/>
                </a:cxn>
                <a:cxn ang="0">
                  <a:pos x="4" y="59"/>
                </a:cxn>
                <a:cxn ang="0">
                  <a:pos x="4" y="51"/>
                </a:cxn>
                <a:cxn ang="0">
                  <a:pos x="4" y="13"/>
                </a:cxn>
                <a:cxn ang="0">
                  <a:pos x="4" y="13"/>
                </a:cxn>
                <a:cxn ang="0">
                  <a:pos x="4" y="6"/>
                </a:cxn>
                <a:cxn ang="0">
                  <a:pos x="3" y="2"/>
                </a:cxn>
                <a:cxn ang="0">
                  <a:pos x="0" y="0"/>
                </a:cxn>
                <a:cxn ang="0">
                  <a:pos x="0" y="0"/>
                </a:cxn>
                <a:cxn ang="0">
                  <a:pos x="23" y="0"/>
                </a:cxn>
              </a:cxnLst>
              <a:rect l="0" t="0" r="r" b="b"/>
              <a:pathLst>
                <a:path w="58" h="65">
                  <a:moveTo>
                    <a:pt x="23" y="0"/>
                  </a:moveTo>
                  <a:lnTo>
                    <a:pt x="23" y="0"/>
                  </a:lnTo>
                  <a:lnTo>
                    <a:pt x="32" y="1"/>
                  </a:lnTo>
                  <a:lnTo>
                    <a:pt x="38" y="5"/>
                  </a:lnTo>
                  <a:lnTo>
                    <a:pt x="42" y="10"/>
                  </a:lnTo>
                  <a:lnTo>
                    <a:pt x="44" y="16"/>
                  </a:lnTo>
                  <a:lnTo>
                    <a:pt x="44" y="16"/>
                  </a:lnTo>
                  <a:lnTo>
                    <a:pt x="42" y="22"/>
                  </a:lnTo>
                  <a:lnTo>
                    <a:pt x="39" y="27"/>
                  </a:lnTo>
                  <a:lnTo>
                    <a:pt x="34" y="30"/>
                  </a:lnTo>
                  <a:lnTo>
                    <a:pt x="28" y="33"/>
                  </a:lnTo>
                  <a:lnTo>
                    <a:pt x="42" y="51"/>
                  </a:lnTo>
                  <a:lnTo>
                    <a:pt x="42" y="51"/>
                  </a:lnTo>
                  <a:lnTo>
                    <a:pt x="49" y="59"/>
                  </a:lnTo>
                  <a:lnTo>
                    <a:pt x="58" y="65"/>
                  </a:lnTo>
                  <a:lnTo>
                    <a:pt x="49" y="65"/>
                  </a:lnTo>
                  <a:lnTo>
                    <a:pt x="49" y="65"/>
                  </a:lnTo>
                  <a:lnTo>
                    <a:pt x="43" y="63"/>
                  </a:lnTo>
                  <a:lnTo>
                    <a:pt x="41" y="62"/>
                  </a:lnTo>
                  <a:lnTo>
                    <a:pt x="38" y="60"/>
                  </a:lnTo>
                  <a:lnTo>
                    <a:pt x="26" y="45"/>
                  </a:lnTo>
                  <a:lnTo>
                    <a:pt x="16" y="30"/>
                  </a:lnTo>
                  <a:lnTo>
                    <a:pt x="16" y="30"/>
                  </a:lnTo>
                  <a:lnTo>
                    <a:pt x="22" y="29"/>
                  </a:lnTo>
                  <a:lnTo>
                    <a:pt x="28" y="27"/>
                  </a:lnTo>
                  <a:lnTo>
                    <a:pt x="32" y="23"/>
                  </a:lnTo>
                  <a:lnTo>
                    <a:pt x="33" y="19"/>
                  </a:lnTo>
                  <a:lnTo>
                    <a:pt x="33" y="17"/>
                  </a:lnTo>
                  <a:lnTo>
                    <a:pt x="33" y="17"/>
                  </a:lnTo>
                  <a:lnTo>
                    <a:pt x="32" y="12"/>
                  </a:lnTo>
                  <a:lnTo>
                    <a:pt x="29" y="8"/>
                  </a:lnTo>
                  <a:lnTo>
                    <a:pt x="26" y="6"/>
                  </a:lnTo>
                  <a:lnTo>
                    <a:pt x="21" y="6"/>
                  </a:lnTo>
                  <a:lnTo>
                    <a:pt x="21" y="6"/>
                  </a:lnTo>
                  <a:lnTo>
                    <a:pt x="14" y="6"/>
                  </a:lnTo>
                  <a:lnTo>
                    <a:pt x="14" y="51"/>
                  </a:lnTo>
                  <a:lnTo>
                    <a:pt x="14" y="51"/>
                  </a:lnTo>
                  <a:lnTo>
                    <a:pt x="15" y="59"/>
                  </a:lnTo>
                  <a:lnTo>
                    <a:pt x="16" y="62"/>
                  </a:lnTo>
                  <a:lnTo>
                    <a:pt x="18" y="65"/>
                  </a:lnTo>
                  <a:lnTo>
                    <a:pt x="18" y="65"/>
                  </a:lnTo>
                  <a:lnTo>
                    <a:pt x="0" y="65"/>
                  </a:lnTo>
                  <a:lnTo>
                    <a:pt x="0" y="65"/>
                  </a:lnTo>
                  <a:lnTo>
                    <a:pt x="0" y="65"/>
                  </a:lnTo>
                  <a:lnTo>
                    <a:pt x="3" y="62"/>
                  </a:lnTo>
                  <a:lnTo>
                    <a:pt x="4" y="59"/>
                  </a:lnTo>
                  <a:lnTo>
                    <a:pt x="4" y="51"/>
                  </a:lnTo>
                  <a:lnTo>
                    <a:pt x="4" y="13"/>
                  </a:lnTo>
                  <a:lnTo>
                    <a:pt x="4" y="13"/>
                  </a:lnTo>
                  <a:lnTo>
                    <a:pt x="4" y="6"/>
                  </a:lnTo>
                  <a:lnTo>
                    <a:pt x="3" y="2"/>
                  </a:lnTo>
                  <a:lnTo>
                    <a:pt x="0" y="0"/>
                  </a:lnTo>
                  <a:lnTo>
                    <a:pt x="0" y="0"/>
                  </a:lnTo>
                  <a:lnTo>
                    <a:pt x="23" y="0"/>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68" name="Freeform 378"/>
            <p:cNvSpPr>
              <a:spLocks/>
            </p:cNvSpPr>
            <p:nvPr userDrawn="1"/>
          </p:nvSpPr>
          <p:spPr bwMode="auto">
            <a:xfrm>
              <a:off x="5435" y="3925"/>
              <a:ext cx="34" cy="58"/>
            </a:xfrm>
            <a:custGeom>
              <a:avLst/>
              <a:gdLst/>
              <a:ahLst/>
              <a:cxnLst>
                <a:cxn ang="0">
                  <a:pos x="42" y="13"/>
                </a:cxn>
                <a:cxn ang="0">
                  <a:pos x="35" y="9"/>
                </a:cxn>
                <a:cxn ang="0">
                  <a:pos x="26" y="7"/>
                </a:cxn>
                <a:cxn ang="0">
                  <a:pos x="21" y="8"/>
                </a:cxn>
                <a:cxn ang="0">
                  <a:pos x="14" y="12"/>
                </a:cxn>
                <a:cxn ang="0">
                  <a:pos x="14" y="16"/>
                </a:cxn>
                <a:cxn ang="0">
                  <a:pos x="15" y="20"/>
                </a:cxn>
                <a:cxn ang="0">
                  <a:pos x="30" y="30"/>
                </a:cxn>
                <a:cxn ang="0">
                  <a:pos x="42" y="37"/>
                </a:cxn>
                <a:cxn ang="0">
                  <a:pos x="47" y="45"/>
                </a:cxn>
                <a:cxn ang="0">
                  <a:pos x="47" y="47"/>
                </a:cxn>
                <a:cxn ang="0">
                  <a:pos x="46" y="56"/>
                </a:cxn>
                <a:cxn ang="0">
                  <a:pos x="40" y="62"/>
                </a:cxn>
                <a:cxn ang="0">
                  <a:pos x="31" y="67"/>
                </a:cxn>
                <a:cxn ang="0">
                  <a:pos x="21" y="68"/>
                </a:cxn>
                <a:cxn ang="0">
                  <a:pos x="11" y="68"/>
                </a:cxn>
                <a:cxn ang="0">
                  <a:pos x="0" y="53"/>
                </a:cxn>
                <a:cxn ang="0">
                  <a:pos x="5" y="56"/>
                </a:cxn>
                <a:cxn ang="0">
                  <a:pos x="16" y="61"/>
                </a:cxn>
                <a:cxn ang="0">
                  <a:pos x="22" y="61"/>
                </a:cxn>
                <a:cxn ang="0">
                  <a:pos x="31" y="58"/>
                </a:cxn>
                <a:cxn ang="0">
                  <a:pos x="36" y="53"/>
                </a:cxn>
                <a:cxn ang="0">
                  <a:pos x="36" y="51"/>
                </a:cxn>
                <a:cxn ang="0">
                  <a:pos x="35" y="46"/>
                </a:cxn>
                <a:cxn ang="0">
                  <a:pos x="25" y="38"/>
                </a:cxn>
                <a:cxn ang="0">
                  <a:pos x="13" y="32"/>
                </a:cxn>
                <a:cxn ang="0">
                  <a:pos x="4" y="24"/>
                </a:cxn>
                <a:cxn ang="0">
                  <a:pos x="2" y="18"/>
                </a:cxn>
                <a:cxn ang="0">
                  <a:pos x="3" y="13"/>
                </a:cxn>
                <a:cxn ang="0">
                  <a:pos x="6" y="7"/>
                </a:cxn>
                <a:cxn ang="0">
                  <a:pos x="17" y="0"/>
                </a:cxn>
                <a:cxn ang="0">
                  <a:pos x="27" y="0"/>
                </a:cxn>
                <a:cxn ang="0">
                  <a:pos x="42" y="2"/>
                </a:cxn>
              </a:cxnLst>
              <a:rect l="0" t="0" r="r" b="b"/>
              <a:pathLst>
                <a:path w="47" h="68">
                  <a:moveTo>
                    <a:pt x="42" y="13"/>
                  </a:moveTo>
                  <a:lnTo>
                    <a:pt x="42" y="13"/>
                  </a:lnTo>
                  <a:lnTo>
                    <a:pt x="38" y="10"/>
                  </a:lnTo>
                  <a:lnTo>
                    <a:pt x="35" y="9"/>
                  </a:lnTo>
                  <a:lnTo>
                    <a:pt x="30" y="8"/>
                  </a:lnTo>
                  <a:lnTo>
                    <a:pt x="26" y="7"/>
                  </a:lnTo>
                  <a:lnTo>
                    <a:pt x="26" y="7"/>
                  </a:lnTo>
                  <a:lnTo>
                    <a:pt x="21" y="8"/>
                  </a:lnTo>
                  <a:lnTo>
                    <a:pt x="17" y="9"/>
                  </a:lnTo>
                  <a:lnTo>
                    <a:pt x="14" y="12"/>
                  </a:lnTo>
                  <a:lnTo>
                    <a:pt x="14" y="16"/>
                  </a:lnTo>
                  <a:lnTo>
                    <a:pt x="14" y="16"/>
                  </a:lnTo>
                  <a:lnTo>
                    <a:pt x="14" y="19"/>
                  </a:lnTo>
                  <a:lnTo>
                    <a:pt x="15" y="20"/>
                  </a:lnTo>
                  <a:lnTo>
                    <a:pt x="19" y="24"/>
                  </a:lnTo>
                  <a:lnTo>
                    <a:pt x="30" y="30"/>
                  </a:lnTo>
                  <a:lnTo>
                    <a:pt x="36" y="34"/>
                  </a:lnTo>
                  <a:lnTo>
                    <a:pt x="42" y="37"/>
                  </a:lnTo>
                  <a:lnTo>
                    <a:pt x="46" y="42"/>
                  </a:lnTo>
                  <a:lnTo>
                    <a:pt x="47" y="45"/>
                  </a:lnTo>
                  <a:lnTo>
                    <a:pt x="47" y="47"/>
                  </a:lnTo>
                  <a:lnTo>
                    <a:pt x="47" y="47"/>
                  </a:lnTo>
                  <a:lnTo>
                    <a:pt x="47" y="52"/>
                  </a:lnTo>
                  <a:lnTo>
                    <a:pt x="46" y="56"/>
                  </a:lnTo>
                  <a:lnTo>
                    <a:pt x="43" y="59"/>
                  </a:lnTo>
                  <a:lnTo>
                    <a:pt x="40" y="62"/>
                  </a:lnTo>
                  <a:lnTo>
                    <a:pt x="36" y="64"/>
                  </a:lnTo>
                  <a:lnTo>
                    <a:pt x="31" y="67"/>
                  </a:lnTo>
                  <a:lnTo>
                    <a:pt x="26" y="68"/>
                  </a:lnTo>
                  <a:lnTo>
                    <a:pt x="21" y="68"/>
                  </a:lnTo>
                  <a:lnTo>
                    <a:pt x="21" y="68"/>
                  </a:lnTo>
                  <a:lnTo>
                    <a:pt x="11" y="68"/>
                  </a:lnTo>
                  <a:lnTo>
                    <a:pt x="3" y="65"/>
                  </a:lnTo>
                  <a:lnTo>
                    <a:pt x="0" y="53"/>
                  </a:lnTo>
                  <a:lnTo>
                    <a:pt x="0" y="53"/>
                  </a:lnTo>
                  <a:lnTo>
                    <a:pt x="5" y="56"/>
                  </a:lnTo>
                  <a:lnTo>
                    <a:pt x="10" y="59"/>
                  </a:lnTo>
                  <a:lnTo>
                    <a:pt x="16" y="61"/>
                  </a:lnTo>
                  <a:lnTo>
                    <a:pt x="22" y="61"/>
                  </a:lnTo>
                  <a:lnTo>
                    <a:pt x="22" y="61"/>
                  </a:lnTo>
                  <a:lnTo>
                    <a:pt x="26" y="61"/>
                  </a:lnTo>
                  <a:lnTo>
                    <a:pt x="31" y="58"/>
                  </a:lnTo>
                  <a:lnTo>
                    <a:pt x="35" y="56"/>
                  </a:lnTo>
                  <a:lnTo>
                    <a:pt x="36" y="53"/>
                  </a:lnTo>
                  <a:lnTo>
                    <a:pt x="36" y="51"/>
                  </a:lnTo>
                  <a:lnTo>
                    <a:pt x="36" y="51"/>
                  </a:lnTo>
                  <a:lnTo>
                    <a:pt x="36" y="48"/>
                  </a:lnTo>
                  <a:lnTo>
                    <a:pt x="35" y="46"/>
                  </a:lnTo>
                  <a:lnTo>
                    <a:pt x="31" y="42"/>
                  </a:lnTo>
                  <a:lnTo>
                    <a:pt x="25" y="38"/>
                  </a:lnTo>
                  <a:lnTo>
                    <a:pt x="19" y="36"/>
                  </a:lnTo>
                  <a:lnTo>
                    <a:pt x="13" y="32"/>
                  </a:lnTo>
                  <a:lnTo>
                    <a:pt x="8" y="29"/>
                  </a:lnTo>
                  <a:lnTo>
                    <a:pt x="4" y="24"/>
                  </a:lnTo>
                  <a:lnTo>
                    <a:pt x="3" y="21"/>
                  </a:lnTo>
                  <a:lnTo>
                    <a:pt x="2" y="18"/>
                  </a:lnTo>
                  <a:lnTo>
                    <a:pt x="2" y="18"/>
                  </a:lnTo>
                  <a:lnTo>
                    <a:pt x="3" y="13"/>
                  </a:lnTo>
                  <a:lnTo>
                    <a:pt x="4" y="9"/>
                  </a:lnTo>
                  <a:lnTo>
                    <a:pt x="6" y="7"/>
                  </a:lnTo>
                  <a:lnTo>
                    <a:pt x="10" y="4"/>
                  </a:lnTo>
                  <a:lnTo>
                    <a:pt x="17" y="0"/>
                  </a:lnTo>
                  <a:lnTo>
                    <a:pt x="27" y="0"/>
                  </a:lnTo>
                  <a:lnTo>
                    <a:pt x="27" y="0"/>
                  </a:lnTo>
                  <a:lnTo>
                    <a:pt x="35" y="0"/>
                  </a:lnTo>
                  <a:lnTo>
                    <a:pt x="42" y="2"/>
                  </a:lnTo>
                  <a:lnTo>
                    <a:pt x="42"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69" name="Freeform 379"/>
            <p:cNvSpPr>
              <a:spLocks/>
            </p:cNvSpPr>
            <p:nvPr userDrawn="1"/>
          </p:nvSpPr>
          <p:spPr bwMode="auto">
            <a:xfrm>
              <a:off x="5477" y="3927"/>
              <a:ext cx="13" cy="55"/>
            </a:xfrm>
            <a:custGeom>
              <a:avLst/>
              <a:gdLst/>
              <a:ahLst/>
              <a:cxnLst>
                <a:cxn ang="0">
                  <a:pos x="5" y="13"/>
                </a:cxn>
                <a:cxn ang="0">
                  <a:pos x="5" y="13"/>
                </a:cxn>
                <a:cxn ang="0">
                  <a:pos x="4" y="6"/>
                </a:cxn>
                <a:cxn ang="0">
                  <a:pos x="3" y="2"/>
                </a:cxn>
                <a:cxn ang="0">
                  <a:pos x="0" y="0"/>
                </a:cxn>
                <a:cxn ang="0">
                  <a:pos x="0" y="0"/>
                </a:cxn>
                <a:cxn ang="0">
                  <a:pos x="19" y="0"/>
                </a:cxn>
                <a:cxn ang="0">
                  <a:pos x="19" y="0"/>
                </a:cxn>
                <a:cxn ang="0">
                  <a:pos x="19" y="0"/>
                </a:cxn>
                <a:cxn ang="0">
                  <a:pos x="16" y="2"/>
                </a:cxn>
                <a:cxn ang="0">
                  <a:pos x="15" y="6"/>
                </a:cxn>
                <a:cxn ang="0">
                  <a:pos x="15" y="13"/>
                </a:cxn>
                <a:cxn ang="0">
                  <a:pos x="15" y="51"/>
                </a:cxn>
                <a:cxn ang="0">
                  <a:pos x="15" y="51"/>
                </a:cxn>
                <a:cxn ang="0">
                  <a:pos x="15" y="59"/>
                </a:cxn>
                <a:cxn ang="0">
                  <a:pos x="16" y="62"/>
                </a:cxn>
                <a:cxn ang="0">
                  <a:pos x="19" y="65"/>
                </a:cxn>
                <a:cxn ang="0">
                  <a:pos x="19" y="65"/>
                </a:cxn>
                <a:cxn ang="0">
                  <a:pos x="0" y="65"/>
                </a:cxn>
                <a:cxn ang="0">
                  <a:pos x="0" y="65"/>
                </a:cxn>
                <a:cxn ang="0">
                  <a:pos x="0" y="65"/>
                </a:cxn>
                <a:cxn ang="0">
                  <a:pos x="3" y="62"/>
                </a:cxn>
                <a:cxn ang="0">
                  <a:pos x="4" y="59"/>
                </a:cxn>
                <a:cxn ang="0">
                  <a:pos x="5" y="51"/>
                </a:cxn>
                <a:cxn ang="0">
                  <a:pos x="5" y="13"/>
                </a:cxn>
              </a:cxnLst>
              <a:rect l="0" t="0" r="r" b="b"/>
              <a:pathLst>
                <a:path w="19" h="65">
                  <a:moveTo>
                    <a:pt x="5" y="13"/>
                  </a:moveTo>
                  <a:lnTo>
                    <a:pt x="5" y="13"/>
                  </a:lnTo>
                  <a:lnTo>
                    <a:pt x="4" y="6"/>
                  </a:lnTo>
                  <a:lnTo>
                    <a:pt x="3" y="2"/>
                  </a:lnTo>
                  <a:lnTo>
                    <a:pt x="0" y="0"/>
                  </a:lnTo>
                  <a:lnTo>
                    <a:pt x="0" y="0"/>
                  </a:lnTo>
                  <a:lnTo>
                    <a:pt x="19" y="0"/>
                  </a:lnTo>
                  <a:lnTo>
                    <a:pt x="19" y="0"/>
                  </a:lnTo>
                  <a:lnTo>
                    <a:pt x="19" y="0"/>
                  </a:lnTo>
                  <a:lnTo>
                    <a:pt x="16" y="2"/>
                  </a:lnTo>
                  <a:lnTo>
                    <a:pt x="15" y="6"/>
                  </a:lnTo>
                  <a:lnTo>
                    <a:pt x="15" y="13"/>
                  </a:lnTo>
                  <a:lnTo>
                    <a:pt x="15" y="51"/>
                  </a:lnTo>
                  <a:lnTo>
                    <a:pt x="15" y="51"/>
                  </a:lnTo>
                  <a:lnTo>
                    <a:pt x="15" y="59"/>
                  </a:lnTo>
                  <a:lnTo>
                    <a:pt x="16" y="62"/>
                  </a:lnTo>
                  <a:lnTo>
                    <a:pt x="19" y="65"/>
                  </a:lnTo>
                  <a:lnTo>
                    <a:pt x="19" y="65"/>
                  </a:lnTo>
                  <a:lnTo>
                    <a:pt x="0" y="65"/>
                  </a:lnTo>
                  <a:lnTo>
                    <a:pt x="0" y="65"/>
                  </a:lnTo>
                  <a:lnTo>
                    <a:pt x="0" y="65"/>
                  </a:lnTo>
                  <a:lnTo>
                    <a:pt x="3" y="62"/>
                  </a:lnTo>
                  <a:lnTo>
                    <a:pt x="4" y="59"/>
                  </a:lnTo>
                  <a:lnTo>
                    <a:pt x="5" y="51"/>
                  </a:lnTo>
                  <a:lnTo>
                    <a:pt x="5"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0" name="Freeform 380"/>
            <p:cNvSpPr>
              <a:spLocks/>
            </p:cNvSpPr>
            <p:nvPr userDrawn="1"/>
          </p:nvSpPr>
          <p:spPr bwMode="auto">
            <a:xfrm>
              <a:off x="5490" y="3925"/>
              <a:ext cx="37" cy="58"/>
            </a:xfrm>
            <a:custGeom>
              <a:avLst/>
              <a:gdLst/>
              <a:ahLst/>
              <a:cxnLst>
                <a:cxn ang="0">
                  <a:pos x="30" y="53"/>
                </a:cxn>
                <a:cxn ang="0">
                  <a:pos x="30" y="53"/>
                </a:cxn>
                <a:cxn ang="0">
                  <a:pos x="31" y="61"/>
                </a:cxn>
                <a:cxn ang="0">
                  <a:pos x="33" y="64"/>
                </a:cxn>
                <a:cxn ang="0">
                  <a:pos x="35" y="67"/>
                </a:cxn>
                <a:cxn ang="0">
                  <a:pos x="35" y="67"/>
                </a:cxn>
                <a:cxn ang="0">
                  <a:pos x="16" y="67"/>
                </a:cxn>
                <a:cxn ang="0">
                  <a:pos x="16" y="67"/>
                </a:cxn>
                <a:cxn ang="0">
                  <a:pos x="16" y="67"/>
                </a:cxn>
                <a:cxn ang="0">
                  <a:pos x="19" y="64"/>
                </a:cxn>
                <a:cxn ang="0">
                  <a:pos x="20" y="61"/>
                </a:cxn>
                <a:cxn ang="0">
                  <a:pos x="20" y="53"/>
                </a:cxn>
                <a:cxn ang="0">
                  <a:pos x="20" y="9"/>
                </a:cxn>
                <a:cxn ang="0">
                  <a:pos x="12" y="9"/>
                </a:cxn>
                <a:cxn ang="0">
                  <a:pos x="12" y="9"/>
                </a:cxn>
                <a:cxn ang="0">
                  <a:pos x="6" y="9"/>
                </a:cxn>
                <a:cxn ang="0">
                  <a:pos x="2" y="10"/>
                </a:cxn>
                <a:cxn ang="0">
                  <a:pos x="0" y="13"/>
                </a:cxn>
                <a:cxn ang="0">
                  <a:pos x="0" y="13"/>
                </a:cxn>
                <a:cxn ang="0">
                  <a:pos x="3" y="0"/>
                </a:cxn>
                <a:cxn ang="0">
                  <a:pos x="3" y="0"/>
                </a:cxn>
                <a:cxn ang="0">
                  <a:pos x="3" y="0"/>
                </a:cxn>
                <a:cxn ang="0">
                  <a:pos x="7" y="2"/>
                </a:cxn>
                <a:cxn ang="0">
                  <a:pos x="9" y="2"/>
                </a:cxn>
                <a:cxn ang="0">
                  <a:pos x="46" y="2"/>
                </a:cxn>
                <a:cxn ang="0">
                  <a:pos x="46" y="2"/>
                </a:cxn>
                <a:cxn ang="0">
                  <a:pos x="51" y="0"/>
                </a:cxn>
                <a:cxn ang="0">
                  <a:pos x="51" y="0"/>
                </a:cxn>
                <a:cxn ang="0">
                  <a:pos x="49" y="13"/>
                </a:cxn>
                <a:cxn ang="0">
                  <a:pos x="47" y="13"/>
                </a:cxn>
                <a:cxn ang="0">
                  <a:pos x="47" y="13"/>
                </a:cxn>
                <a:cxn ang="0">
                  <a:pos x="46" y="10"/>
                </a:cxn>
                <a:cxn ang="0">
                  <a:pos x="44" y="9"/>
                </a:cxn>
                <a:cxn ang="0">
                  <a:pos x="39" y="9"/>
                </a:cxn>
                <a:cxn ang="0">
                  <a:pos x="30" y="9"/>
                </a:cxn>
                <a:cxn ang="0">
                  <a:pos x="30" y="53"/>
                </a:cxn>
              </a:cxnLst>
              <a:rect l="0" t="0" r="r" b="b"/>
              <a:pathLst>
                <a:path w="51" h="67">
                  <a:moveTo>
                    <a:pt x="30" y="53"/>
                  </a:moveTo>
                  <a:lnTo>
                    <a:pt x="30" y="53"/>
                  </a:lnTo>
                  <a:lnTo>
                    <a:pt x="31" y="61"/>
                  </a:lnTo>
                  <a:lnTo>
                    <a:pt x="33" y="64"/>
                  </a:lnTo>
                  <a:lnTo>
                    <a:pt x="35" y="67"/>
                  </a:lnTo>
                  <a:lnTo>
                    <a:pt x="35" y="67"/>
                  </a:lnTo>
                  <a:lnTo>
                    <a:pt x="16" y="67"/>
                  </a:lnTo>
                  <a:lnTo>
                    <a:pt x="16" y="67"/>
                  </a:lnTo>
                  <a:lnTo>
                    <a:pt x="16" y="67"/>
                  </a:lnTo>
                  <a:lnTo>
                    <a:pt x="19" y="64"/>
                  </a:lnTo>
                  <a:lnTo>
                    <a:pt x="20" y="61"/>
                  </a:lnTo>
                  <a:lnTo>
                    <a:pt x="20" y="53"/>
                  </a:lnTo>
                  <a:lnTo>
                    <a:pt x="20" y="9"/>
                  </a:lnTo>
                  <a:lnTo>
                    <a:pt x="12" y="9"/>
                  </a:lnTo>
                  <a:lnTo>
                    <a:pt x="12" y="9"/>
                  </a:lnTo>
                  <a:lnTo>
                    <a:pt x="6" y="9"/>
                  </a:lnTo>
                  <a:lnTo>
                    <a:pt x="2" y="10"/>
                  </a:lnTo>
                  <a:lnTo>
                    <a:pt x="0" y="13"/>
                  </a:lnTo>
                  <a:lnTo>
                    <a:pt x="0" y="13"/>
                  </a:lnTo>
                  <a:lnTo>
                    <a:pt x="3" y="0"/>
                  </a:lnTo>
                  <a:lnTo>
                    <a:pt x="3" y="0"/>
                  </a:lnTo>
                  <a:lnTo>
                    <a:pt x="3" y="0"/>
                  </a:lnTo>
                  <a:lnTo>
                    <a:pt x="7" y="2"/>
                  </a:lnTo>
                  <a:lnTo>
                    <a:pt x="9" y="2"/>
                  </a:lnTo>
                  <a:lnTo>
                    <a:pt x="46" y="2"/>
                  </a:lnTo>
                  <a:lnTo>
                    <a:pt x="46" y="2"/>
                  </a:lnTo>
                  <a:lnTo>
                    <a:pt x="51" y="0"/>
                  </a:lnTo>
                  <a:lnTo>
                    <a:pt x="51" y="0"/>
                  </a:lnTo>
                  <a:lnTo>
                    <a:pt x="49" y="13"/>
                  </a:lnTo>
                  <a:lnTo>
                    <a:pt x="47" y="13"/>
                  </a:lnTo>
                  <a:lnTo>
                    <a:pt x="47" y="13"/>
                  </a:lnTo>
                  <a:lnTo>
                    <a:pt x="46" y="10"/>
                  </a:lnTo>
                  <a:lnTo>
                    <a:pt x="44" y="9"/>
                  </a:lnTo>
                  <a:lnTo>
                    <a:pt x="39" y="9"/>
                  </a:lnTo>
                  <a:lnTo>
                    <a:pt x="30" y="9"/>
                  </a:lnTo>
                  <a:lnTo>
                    <a:pt x="30" y="5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1" name="Freeform 381"/>
            <p:cNvSpPr>
              <a:spLocks/>
            </p:cNvSpPr>
            <p:nvPr userDrawn="1"/>
          </p:nvSpPr>
          <p:spPr bwMode="auto">
            <a:xfrm>
              <a:off x="5526" y="3927"/>
              <a:ext cx="43" cy="55"/>
            </a:xfrm>
            <a:custGeom>
              <a:avLst/>
              <a:gdLst/>
              <a:ahLst/>
              <a:cxnLst>
                <a:cxn ang="0">
                  <a:pos x="37" y="51"/>
                </a:cxn>
                <a:cxn ang="0">
                  <a:pos x="37" y="51"/>
                </a:cxn>
                <a:cxn ang="0">
                  <a:pos x="37" y="59"/>
                </a:cxn>
                <a:cxn ang="0">
                  <a:pos x="38" y="61"/>
                </a:cxn>
                <a:cxn ang="0">
                  <a:pos x="42" y="65"/>
                </a:cxn>
                <a:cxn ang="0">
                  <a:pos x="42" y="65"/>
                </a:cxn>
                <a:cxn ang="0">
                  <a:pos x="22" y="65"/>
                </a:cxn>
                <a:cxn ang="0">
                  <a:pos x="22" y="65"/>
                </a:cxn>
                <a:cxn ang="0">
                  <a:pos x="22" y="65"/>
                </a:cxn>
                <a:cxn ang="0">
                  <a:pos x="24" y="62"/>
                </a:cxn>
                <a:cxn ang="0">
                  <a:pos x="26" y="59"/>
                </a:cxn>
                <a:cxn ang="0">
                  <a:pos x="26" y="51"/>
                </a:cxn>
                <a:cxn ang="0">
                  <a:pos x="26" y="36"/>
                </a:cxn>
                <a:cxn ang="0">
                  <a:pos x="10" y="10"/>
                </a:cxn>
                <a:cxn ang="0">
                  <a:pos x="10" y="10"/>
                </a:cxn>
                <a:cxn ang="0">
                  <a:pos x="6" y="3"/>
                </a:cxn>
                <a:cxn ang="0">
                  <a:pos x="4" y="2"/>
                </a:cxn>
                <a:cxn ang="0">
                  <a:pos x="0" y="0"/>
                </a:cxn>
                <a:cxn ang="0">
                  <a:pos x="10" y="0"/>
                </a:cxn>
                <a:cxn ang="0">
                  <a:pos x="10" y="0"/>
                </a:cxn>
                <a:cxn ang="0">
                  <a:pos x="13" y="0"/>
                </a:cxn>
                <a:cxn ang="0">
                  <a:pos x="17" y="2"/>
                </a:cxn>
                <a:cxn ang="0">
                  <a:pos x="33" y="28"/>
                </a:cxn>
                <a:cxn ang="0">
                  <a:pos x="45" y="10"/>
                </a:cxn>
                <a:cxn ang="0">
                  <a:pos x="45" y="10"/>
                </a:cxn>
                <a:cxn ang="0">
                  <a:pos x="46" y="7"/>
                </a:cxn>
                <a:cxn ang="0">
                  <a:pos x="46" y="5"/>
                </a:cxn>
                <a:cxn ang="0">
                  <a:pos x="46" y="2"/>
                </a:cxn>
                <a:cxn ang="0">
                  <a:pos x="43" y="0"/>
                </a:cxn>
                <a:cxn ang="0">
                  <a:pos x="43" y="0"/>
                </a:cxn>
                <a:cxn ang="0">
                  <a:pos x="61" y="0"/>
                </a:cxn>
                <a:cxn ang="0">
                  <a:pos x="37" y="36"/>
                </a:cxn>
                <a:cxn ang="0">
                  <a:pos x="37" y="51"/>
                </a:cxn>
              </a:cxnLst>
              <a:rect l="0" t="0" r="r" b="b"/>
              <a:pathLst>
                <a:path w="61" h="65">
                  <a:moveTo>
                    <a:pt x="37" y="51"/>
                  </a:moveTo>
                  <a:lnTo>
                    <a:pt x="37" y="51"/>
                  </a:lnTo>
                  <a:lnTo>
                    <a:pt x="37" y="59"/>
                  </a:lnTo>
                  <a:lnTo>
                    <a:pt x="38" y="61"/>
                  </a:lnTo>
                  <a:lnTo>
                    <a:pt x="42" y="65"/>
                  </a:lnTo>
                  <a:lnTo>
                    <a:pt x="42" y="65"/>
                  </a:lnTo>
                  <a:lnTo>
                    <a:pt x="22" y="65"/>
                  </a:lnTo>
                  <a:lnTo>
                    <a:pt x="22" y="65"/>
                  </a:lnTo>
                  <a:lnTo>
                    <a:pt x="22" y="65"/>
                  </a:lnTo>
                  <a:lnTo>
                    <a:pt x="24" y="62"/>
                  </a:lnTo>
                  <a:lnTo>
                    <a:pt x="26" y="59"/>
                  </a:lnTo>
                  <a:lnTo>
                    <a:pt x="26" y="51"/>
                  </a:lnTo>
                  <a:lnTo>
                    <a:pt x="26" y="36"/>
                  </a:lnTo>
                  <a:lnTo>
                    <a:pt x="10" y="10"/>
                  </a:lnTo>
                  <a:lnTo>
                    <a:pt x="10" y="10"/>
                  </a:lnTo>
                  <a:lnTo>
                    <a:pt x="6" y="3"/>
                  </a:lnTo>
                  <a:lnTo>
                    <a:pt x="4" y="2"/>
                  </a:lnTo>
                  <a:lnTo>
                    <a:pt x="0" y="0"/>
                  </a:lnTo>
                  <a:lnTo>
                    <a:pt x="10" y="0"/>
                  </a:lnTo>
                  <a:lnTo>
                    <a:pt x="10" y="0"/>
                  </a:lnTo>
                  <a:lnTo>
                    <a:pt x="13" y="0"/>
                  </a:lnTo>
                  <a:lnTo>
                    <a:pt x="17" y="2"/>
                  </a:lnTo>
                  <a:lnTo>
                    <a:pt x="33" y="28"/>
                  </a:lnTo>
                  <a:lnTo>
                    <a:pt x="45" y="10"/>
                  </a:lnTo>
                  <a:lnTo>
                    <a:pt x="45" y="10"/>
                  </a:lnTo>
                  <a:lnTo>
                    <a:pt x="46" y="7"/>
                  </a:lnTo>
                  <a:lnTo>
                    <a:pt x="46" y="5"/>
                  </a:lnTo>
                  <a:lnTo>
                    <a:pt x="46" y="2"/>
                  </a:lnTo>
                  <a:lnTo>
                    <a:pt x="43" y="0"/>
                  </a:lnTo>
                  <a:lnTo>
                    <a:pt x="43" y="0"/>
                  </a:lnTo>
                  <a:lnTo>
                    <a:pt x="61" y="0"/>
                  </a:lnTo>
                  <a:lnTo>
                    <a:pt x="37" y="36"/>
                  </a:lnTo>
                  <a:lnTo>
                    <a:pt x="37" y="51"/>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2" name="Freeform 382"/>
            <p:cNvSpPr>
              <a:spLocks noEditPoints="1"/>
            </p:cNvSpPr>
            <p:nvPr userDrawn="1"/>
          </p:nvSpPr>
          <p:spPr bwMode="auto">
            <a:xfrm>
              <a:off x="5591" y="3925"/>
              <a:ext cx="55" cy="58"/>
            </a:xfrm>
            <a:custGeom>
              <a:avLst/>
              <a:gdLst/>
              <a:ahLst/>
              <a:cxnLst>
                <a:cxn ang="0">
                  <a:pos x="72" y="35"/>
                </a:cxn>
                <a:cxn ang="0">
                  <a:pos x="70" y="48"/>
                </a:cxn>
                <a:cxn ang="0">
                  <a:pos x="61" y="59"/>
                </a:cxn>
                <a:cxn ang="0">
                  <a:pos x="50" y="66"/>
                </a:cxn>
                <a:cxn ang="0">
                  <a:pos x="35" y="69"/>
                </a:cxn>
                <a:cxn ang="0">
                  <a:pos x="29" y="69"/>
                </a:cxn>
                <a:cxn ang="0">
                  <a:pos x="16" y="64"/>
                </a:cxn>
                <a:cxn ang="0">
                  <a:pos x="6" y="54"/>
                </a:cxn>
                <a:cxn ang="0">
                  <a:pos x="1" y="42"/>
                </a:cxn>
                <a:cxn ang="0">
                  <a:pos x="0" y="35"/>
                </a:cxn>
                <a:cxn ang="0">
                  <a:pos x="2" y="21"/>
                </a:cxn>
                <a:cxn ang="0">
                  <a:pos x="11" y="10"/>
                </a:cxn>
                <a:cxn ang="0">
                  <a:pos x="22" y="3"/>
                </a:cxn>
                <a:cxn ang="0">
                  <a:pos x="37" y="0"/>
                </a:cxn>
                <a:cxn ang="0">
                  <a:pos x="44" y="1"/>
                </a:cxn>
                <a:cxn ang="0">
                  <a:pos x="57" y="6"/>
                </a:cxn>
                <a:cxn ang="0">
                  <a:pos x="66" y="16"/>
                </a:cxn>
                <a:cxn ang="0">
                  <a:pos x="71" y="27"/>
                </a:cxn>
                <a:cxn ang="0">
                  <a:pos x="72" y="35"/>
                </a:cxn>
                <a:cxn ang="0">
                  <a:pos x="11" y="33"/>
                </a:cxn>
                <a:cxn ang="0">
                  <a:pos x="13" y="44"/>
                </a:cxn>
                <a:cxn ang="0">
                  <a:pos x="18" y="53"/>
                </a:cxn>
                <a:cxn ang="0">
                  <a:pos x="26" y="59"/>
                </a:cxn>
                <a:cxn ang="0">
                  <a:pos x="37" y="62"/>
                </a:cxn>
                <a:cxn ang="0">
                  <a:pos x="42" y="62"/>
                </a:cxn>
                <a:cxn ang="0">
                  <a:pos x="51" y="58"/>
                </a:cxn>
                <a:cxn ang="0">
                  <a:pos x="57" y="51"/>
                </a:cxn>
                <a:cxn ang="0">
                  <a:pos x="60" y="42"/>
                </a:cxn>
                <a:cxn ang="0">
                  <a:pos x="61" y="36"/>
                </a:cxn>
                <a:cxn ang="0">
                  <a:pos x="59" y="26"/>
                </a:cxn>
                <a:cxn ang="0">
                  <a:pos x="55" y="16"/>
                </a:cxn>
                <a:cxn ang="0">
                  <a:pos x="46" y="10"/>
                </a:cxn>
                <a:cxn ang="0">
                  <a:pos x="37" y="8"/>
                </a:cxn>
                <a:cxn ang="0">
                  <a:pos x="31" y="9"/>
                </a:cxn>
                <a:cxn ang="0">
                  <a:pos x="22" y="13"/>
                </a:cxn>
                <a:cxn ang="0">
                  <a:pos x="15" y="19"/>
                </a:cxn>
                <a:cxn ang="0">
                  <a:pos x="12" y="28"/>
                </a:cxn>
                <a:cxn ang="0">
                  <a:pos x="11" y="33"/>
                </a:cxn>
              </a:cxnLst>
              <a:rect l="0" t="0" r="r" b="b"/>
              <a:pathLst>
                <a:path w="72" h="69">
                  <a:moveTo>
                    <a:pt x="72" y="35"/>
                  </a:moveTo>
                  <a:lnTo>
                    <a:pt x="72" y="35"/>
                  </a:lnTo>
                  <a:lnTo>
                    <a:pt x="71" y="42"/>
                  </a:lnTo>
                  <a:lnTo>
                    <a:pt x="70" y="48"/>
                  </a:lnTo>
                  <a:lnTo>
                    <a:pt x="66" y="54"/>
                  </a:lnTo>
                  <a:lnTo>
                    <a:pt x="61" y="59"/>
                  </a:lnTo>
                  <a:lnTo>
                    <a:pt x="56" y="64"/>
                  </a:lnTo>
                  <a:lnTo>
                    <a:pt x="50" y="66"/>
                  </a:lnTo>
                  <a:lnTo>
                    <a:pt x="43" y="69"/>
                  </a:lnTo>
                  <a:lnTo>
                    <a:pt x="35" y="69"/>
                  </a:lnTo>
                  <a:lnTo>
                    <a:pt x="35" y="69"/>
                  </a:lnTo>
                  <a:lnTo>
                    <a:pt x="29" y="69"/>
                  </a:lnTo>
                  <a:lnTo>
                    <a:pt x="22" y="66"/>
                  </a:lnTo>
                  <a:lnTo>
                    <a:pt x="16" y="64"/>
                  </a:lnTo>
                  <a:lnTo>
                    <a:pt x="11" y="59"/>
                  </a:lnTo>
                  <a:lnTo>
                    <a:pt x="6" y="54"/>
                  </a:lnTo>
                  <a:lnTo>
                    <a:pt x="2" y="49"/>
                  </a:lnTo>
                  <a:lnTo>
                    <a:pt x="1" y="42"/>
                  </a:lnTo>
                  <a:lnTo>
                    <a:pt x="0" y="35"/>
                  </a:lnTo>
                  <a:lnTo>
                    <a:pt x="0" y="35"/>
                  </a:lnTo>
                  <a:lnTo>
                    <a:pt x="1" y="28"/>
                  </a:lnTo>
                  <a:lnTo>
                    <a:pt x="2" y="21"/>
                  </a:lnTo>
                  <a:lnTo>
                    <a:pt x="6" y="16"/>
                  </a:lnTo>
                  <a:lnTo>
                    <a:pt x="11" y="10"/>
                  </a:lnTo>
                  <a:lnTo>
                    <a:pt x="16" y="6"/>
                  </a:lnTo>
                  <a:lnTo>
                    <a:pt x="22" y="3"/>
                  </a:lnTo>
                  <a:lnTo>
                    <a:pt x="29" y="1"/>
                  </a:lnTo>
                  <a:lnTo>
                    <a:pt x="37" y="0"/>
                  </a:lnTo>
                  <a:lnTo>
                    <a:pt x="37" y="0"/>
                  </a:lnTo>
                  <a:lnTo>
                    <a:pt x="44" y="1"/>
                  </a:lnTo>
                  <a:lnTo>
                    <a:pt x="51" y="4"/>
                  </a:lnTo>
                  <a:lnTo>
                    <a:pt x="57" y="6"/>
                  </a:lnTo>
                  <a:lnTo>
                    <a:pt x="62" y="11"/>
                  </a:lnTo>
                  <a:lnTo>
                    <a:pt x="66" y="16"/>
                  </a:lnTo>
                  <a:lnTo>
                    <a:pt x="70" y="21"/>
                  </a:lnTo>
                  <a:lnTo>
                    <a:pt x="71" y="27"/>
                  </a:lnTo>
                  <a:lnTo>
                    <a:pt x="72" y="35"/>
                  </a:lnTo>
                  <a:lnTo>
                    <a:pt x="72" y="35"/>
                  </a:lnTo>
                  <a:close/>
                  <a:moveTo>
                    <a:pt x="11" y="33"/>
                  </a:moveTo>
                  <a:lnTo>
                    <a:pt x="11" y="33"/>
                  </a:lnTo>
                  <a:lnTo>
                    <a:pt x="12" y="39"/>
                  </a:lnTo>
                  <a:lnTo>
                    <a:pt x="13" y="44"/>
                  </a:lnTo>
                  <a:lnTo>
                    <a:pt x="15" y="49"/>
                  </a:lnTo>
                  <a:lnTo>
                    <a:pt x="18" y="53"/>
                  </a:lnTo>
                  <a:lnTo>
                    <a:pt x="22" y="57"/>
                  </a:lnTo>
                  <a:lnTo>
                    <a:pt x="26" y="59"/>
                  </a:lnTo>
                  <a:lnTo>
                    <a:pt x="31" y="62"/>
                  </a:lnTo>
                  <a:lnTo>
                    <a:pt x="37" y="62"/>
                  </a:lnTo>
                  <a:lnTo>
                    <a:pt x="37" y="62"/>
                  </a:lnTo>
                  <a:lnTo>
                    <a:pt x="42" y="62"/>
                  </a:lnTo>
                  <a:lnTo>
                    <a:pt x="46" y="60"/>
                  </a:lnTo>
                  <a:lnTo>
                    <a:pt x="51" y="58"/>
                  </a:lnTo>
                  <a:lnTo>
                    <a:pt x="54" y="54"/>
                  </a:lnTo>
                  <a:lnTo>
                    <a:pt x="57" y="51"/>
                  </a:lnTo>
                  <a:lnTo>
                    <a:pt x="59" y="47"/>
                  </a:lnTo>
                  <a:lnTo>
                    <a:pt x="60" y="42"/>
                  </a:lnTo>
                  <a:lnTo>
                    <a:pt x="61" y="36"/>
                  </a:lnTo>
                  <a:lnTo>
                    <a:pt x="61" y="36"/>
                  </a:lnTo>
                  <a:lnTo>
                    <a:pt x="60" y="31"/>
                  </a:lnTo>
                  <a:lnTo>
                    <a:pt x="59" y="26"/>
                  </a:lnTo>
                  <a:lnTo>
                    <a:pt x="57" y="21"/>
                  </a:lnTo>
                  <a:lnTo>
                    <a:pt x="55" y="16"/>
                  </a:lnTo>
                  <a:lnTo>
                    <a:pt x="51" y="13"/>
                  </a:lnTo>
                  <a:lnTo>
                    <a:pt x="46" y="10"/>
                  </a:lnTo>
                  <a:lnTo>
                    <a:pt x="42" y="9"/>
                  </a:lnTo>
                  <a:lnTo>
                    <a:pt x="37" y="8"/>
                  </a:lnTo>
                  <a:lnTo>
                    <a:pt x="37" y="8"/>
                  </a:lnTo>
                  <a:lnTo>
                    <a:pt x="31" y="9"/>
                  </a:lnTo>
                  <a:lnTo>
                    <a:pt x="26" y="10"/>
                  </a:lnTo>
                  <a:lnTo>
                    <a:pt x="22" y="13"/>
                  </a:lnTo>
                  <a:lnTo>
                    <a:pt x="18" y="15"/>
                  </a:lnTo>
                  <a:lnTo>
                    <a:pt x="15" y="19"/>
                  </a:lnTo>
                  <a:lnTo>
                    <a:pt x="13" y="24"/>
                  </a:lnTo>
                  <a:lnTo>
                    <a:pt x="12" y="28"/>
                  </a:lnTo>
                  <a:lnTo>
                    <a:pt x="11" y="33"/>
                  </a:lnTo>
                  <a:lnTo>
                    <a:pt x="11" y="3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3" name="Freeform 383"/>
            <p:cNvSpPr>
              <a:spLocks/>
            </p:cNvSpPr>
            <p:nvPr userDrawn="1"/>
          </p:nvSpPr>
          <p:spPr bwMode="auto">
            <a:xfrm>
              <a:off x="5650" y="3925"/>
              <a:ext cx="30" cy="58"/>
            </a:xfrm>
            <a:custGeom>
              <a:avLst/>
              <a:gdLst/>
              <a:ahLst/>
              <a:cxnLst>
                <a:cxn ang="0">
                  <a:pos x="15" y="53"/>
                </a:cxn>
                <a:cxn ang="0">
                  <a:pos x="15" y="53"/>
                </a:cxn>
                <a:cxn ang="0">
                  <a:pos x="15" y="61"/>
                </a:cxn>
                <a:cxn ang="0">
                  <a:pos x="16" y="64"/>
                </a:cxn>
                <a:cxn ang="0">
                  <a:pos x="19" y="67"/>
                </a:cxn>
                <a:cxn ang="0">
                  <a:pos x="19" y="67"/>
                </a:cxn>
                <a:cxn ang="0">
                  <a:pos x="0" y="67"/>
                </a:cxn>
                <a:cxn ang="0">
                  <a:pos x="0" y="67"/>
                </a:cxn>
                <a:cxn ang="0">
                  <a:pos x="0" y="67"/>
                </a:cxn>
                <a:cxn ang="0">
                  <a:pos x="3" y="64"/>
                </a:cxn>
                <a:cxn ang="0">
                  <a:pos x="4" y="61"/>
                </a:cxn>
                <a:cxn ang="0">
                  <a:pos x="4" y="53"/>
                </a:cxn>
                <a:cxn ang="0">
                  <a:pos x="4" y="15"/>
                </a:cxn>
                <a:cxn ang="0">
                  <a:pos x="4" y="15"/>
                </a:cxn>
                <a:cxn ang="0">
                  <a:pos x="4" y="8"/>
                </a:cxn>
                <a:cxn ang="0">
                  <a:pos x="3" y="4"/>
                </a:cxn>
                <a:cxn ang="0">
                  <a:pos x="0" y="2"/>
                </a:cxn>
                <a:cxn ang="0">
                  <a:pos x="0" y="2"/>
                </a:cxn>
                <a:cxn ang="0">
                  <a:pos x="32" y="2"/>
                </a:cxn>
                <a:cxn ang="0">
                  <a:pos x="32" y="2"/>
                </a:cxn>
                <a:cxn ang="0">
                  <a:pos x="35" y="2"/>
                </a:cxn>
                <a:cxn ang="0">
                  <a:pos x="36" y="0"/>
                </a:cxn>
                <a:cxn ang="0">
                  <a:pos x="37" y="0"/>
                </a:cxn>
                <a:cxn ang="0">
                  <a:pos x="37" y="13"/>
                </a:cxn>
                <a:cxn ang="0">
                  <a:pos x="36" y="13"/>
                </a:cxn>
                <a:cxn ang="0">
                  <a:pos x="36" y="13"/>
                </a:cxn>
                <a:cxn ang="0">
                  <a:pos x="33" y="10"/>
                </a:cxn>
                <a:cxn ang="0">
                  <a:pos x="31" y="9"/>
                </a:cxn>
                <a:cxn ang="0">
                  <a:pos x="25" y="9"/>
                </a:cxn>
                <a:cxn ang="0">
                  <a:pos x="25" y="9"/>
                </a:cxn>
                <a:cxn ang="0">
                  <a:pos x="15" y="9"/>
                </a:cxn>
                <a:cxn ang="0">
                  <a:pos x="15" y="27"/>
                </a:cxn>
                <a:cxn ang="0">
                  <a:pos x="26" y="27"/>
                </a:cxn>
                <a:cxn ang="0">
                  <a:pos x="26" y="27"/>
                </a:cxn>
                <a:cxn ang="0">
                  <a:pos x="31" y="27"/>
                </a:cxn>
                <a:cxn ang="0">
                  <a:pos x="31" y="27"/>
                </a:cxn>
                <a:cxn ang="0">
                  <a:pos x="31" y="37"/>
                </a:cxn>
                <a:cxn ang="0">
                  <a:pos x="31" y="37"/>
                </a:cxn>
                <a:cxn ang="0">
                  <a:pos x="31" y="37"/>
                </a:cxn>
                <a:cxn ang="0">
                  <a:pos x="28" y="36"/>
                </a:cxn>
                <a:cxn ang="0">
                  <a:pos x="27" y="35"/>
                </a:cxn>
                <a:cxn ang="0">
                  <a:pos x="22" y="35"/>
                </a:cxn>
                <a:cxn ang="0">
                  <a:pos x="15" y="35"/>
                </a:cxn>
                <a:cxn ang="0">
                  <a:pos x="15" y="53"/>
                </a:cxn>
              </a:cxnLst>
              <a:rect l="0" t="0" r="r" b="b"/>
              <a:pathLst>
                <a:path w="37" h="67">
                  <a:moveTo>
                    <a:pt x="15" y="53"/>
                  </a:moveTo>
                  <a:lnTo>
                    <a:pt x="15" y="53"/>
                  </a:lnTo>
                  <a:lnTo>
                    <a:pt x="15" y="61"/>
                  </a:lnTo>
                  <a:lnTo>
                    <a:pt x="16" y="64"/>
                  </a:lnTo>
                  <a:lnTo>
                    <a:pt x="19" y="67"/>
                  </a:lnTo>
                  <a:lnTo>
                    <a:pt x="19" y="67"/>
                  </a:lnTo>
                  <a:lnTo>
                    <a:pt x="0" y="67"/>
                  </a:lnTo>
                  <a:lnTo>
                    <a:pt x="0" y="67"/>
                  </a:lnTo>
                  <a:lnTo>
                    <a:pt x="0" y="67"/>
                  </a:lnTo>
                  <a:lnTo>
                    <a:pt x="3" y="64"/>
                  </a:lnTo>
                  <a:lnTo>
                    <a:pt x="4" y="61"/>
                  </a:lnTo>
                  <a:lnTo>
                    <a:pt x="4" y="53"/>
                  </a:lnTo>
                  <a:lnTo>
                    <a:pt x="4" y="15"/>
                  </a:lnTo>
                  <a:lnTo>
                    <a:pt x="4" y="15"/>
                  </a:lnTo>
                  <a:lnTo>
                    <a:pt x="4" y="8"/>
                  </a:lnTo>
                  <a:lnTo>
                    <a:pt x="3" y="4"/>
                  </a:lnTo>
                  <a:lnTo>
                    <a:pt x="0" y="2"/>
                  </a:lnTo>
                  <a:lnTo>
                    <a:pt x="0" y="2"/>
                  </a:lnTo>
                  <a:lnTo>
                    <a:pt x="32" y="2"/>
                  </a:lnTo>
                  <a:lnTo>
                    <a:pt x="32" y="2"/>
                  </a:lnTo>
                  <a:lnTo>
                    <a:pt x="35" y="2"/>
                  </a:lnTo>
                  <a:lnTo>
                    <a:pt x="36" y="0"/>
                  </a:lnTo>
                  <a:lnTo>
                    <a:pt x="37" y="0"/>
                  </a:lnTo>
                  <a:lnTo>
                    <a:pt x="37" y="13"/>
                  </a:lnTo>
                  <a:lnTo>
                    <a:pt x="36" y="13"/>
                  </a:lnTo>
                  <a:lnTo>
                    <a:pt x="36" y="13"/>
                  </a:lnTo>
                  <a:lnTo>
                    <a:pt x="33" y="10"/>
                  </a:lnTo>
                  <a:lnTo>
                    <a:pt x="31" y="9"/>
                  </a:lnTo>
                  <a:lnTo>
                    <a:pt x="25" y="9"/>
                  </a:lnTo>
                  <a:lnTo>
                    <a:pt x="25" y="9"/>
                  </a:lnTo>
                  <a:lnTo>
                    <a:pt x="15" y="9"/>
                  </a:lnTo>
                  <a:lnTo>
                    <a:pt x="15" y="27"/>
                  </a:lnTo>
                  <a:lnTo>
                    <a:pt x="26" y="27"/>
                  </a:lnTo>
                  <a:lnTo>
                    <a:pt x="26" y="27"/>
                  </a:lnTo>
                  <a:lnTo>
                    <a:pt x="31" y="27"/>
                  </a:lnTo>
                  <a:lnTo>
                    <a:pt x="31" y="27"/>
                  </a:lnTo>
                  <a:lnTo>
                    <a:pt x="31" y="37"/>
                  </a:lnTo>
                  <a:lnTo>
                    <a:pt x="31" y="37"/>
                  </a:lnTo>
                  <a:lnTo>
                    <a:pt x="31" y="37"/>
                  </a:lnTo>
                  <a:lnTo>
                    <a:pt x="28" y="36"/>
                  </a:lnTo>
                  <a:lnTo>
                    <a:pt x="27" y="35"/>
                  </a:lnTo>
                  <a:lnTo>
                    <a:pt x="22" y="35"/>
                  </a:lnTo>
                  <a:lnTo>
                    <a:pt x="15" y="35"/>
                  </a:lnTo>
                  <a:lnTo>
                    <a:pt x="15" y="5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4" name="Freeform 384"/>
            <p:cNvSpPr>
              <a:spLocks noEditPoints="1"/>
            </p:cNvSpPr>
            <p:nvPr userDrawn="1"/>
          </p:nvSpPr>
          <p:spPr bwMode="auto">
            <a:xfrm>
              <a:off x="5702" y="3927"/>
              <a:ext cx="50" cy="55"/>
            </a:xfrm>
            <a:custGeom>
              <a:avLst/>
              <a:gdLst/>
              <a:ahLst/>
              <a:cxnLst>
                <a:cxn ang="0">
                  <a:pos x="21" y="40"/>
                </a:cxn>
                <a:cxn ang="0">
                  <a:pos x="16" y="54"/>
                </a:cxn>
                <a:cxn ang="0">
                  <a:pos x="16" y="54"/>
                </a:cxn>
                <a:cxn ang="0">
                  <a:pos x="15" y="57"/>
                </a:cxn>
                <a:cxn ang="0">
                  <a:pos x="15" y="61"/>
                </a:cxn>
                <a:cxn ang="0">
                  <a:pos x="15" y="62"/>
                </a:cxn>
                <a:cxn ang="0">
                  <a:pos x="19" y="65"/>
                </a:cxn>
                <a:cxn ang="0">
                  <a:pos x="19" y="65"/>
                </a:cxn>
                <a:cxn ang="0">
                  <a:pos x="0" y="65"/>
                </a:cxn>
                <a:cxn ang="0">
                  <a:pos x="0" y="65"/>
                </a:cxn>
                <a:cxn ang="0">
                  <a:pos x="0" y="65"/>
                </a:cxn>
                <a:cxn ang="0">
                  <a:pos x="4" y="61"/>
                </a:cxn>
                <a:cxn ang="0">
                  <a:pos x="7" y="59"/>
                </a:cxn>
                <a:cxn ang="0">
                  <a:pos x="10" y="50"/>
                </a:cxn>
                <a:cxn ang="0">
                  <a:pos x="26" y="10"/>
                </a:cxn>
                <a:cxn ang="0">
                  <a:pos x="26" y="10"/>
                </a:cxn>
                <a:cxn ang="0">
                  <a:pos x="27" y="3"/>
                </a:cxn>
                <a:cxn ang="0">
                  <a:pos x="27" y="1"/>
                </a:cxn>
                <a:cxn ang="0">
                  <a:pos x="25" y="0"/>
                </a:cxn>
                <a:cxn ang="0">
                  <a:pos x="25" y="0"/>
                </a:cxn>
                <a:cxn ang="0">
                  <a:pos x="41" y="0"/>
                </a:cxn>
                <a:cxn ang="0">
                  <a:pos x="61" y="50"/>
                </a:cxn>
                <a:cxn ang="0">
                  <a:pos x="61" y="50"/>
                </a:cxn>
                <a:cxn ang="0">
                  <a:pos x="64" y="59"/>
                </a:cxn>
                <a:cxn ang="0">
                  <a:pos x="67" y="61"/>
                </a:cxn>
                <a:cxn ang="0">
                  <a:pos x="70" y="65"/>
                </a:cxn>
                <a:cxn ang="0">
                  <a:pos x="70" y="65"/>
                </a:cxn>
                <a:cxn ang="0">
                  <a:pos x="51" y="65"/>
                </a:cxn>
                <a:cxn ang="0">
                  <a:pos x="51" y="65"/>
                </a:cxn>
                <a:cxn ang="0">
                  <a:pos x="51" y="65"/>
                </a:cxn>
                <a:cxn ang="0">
                  <a:pos x="53" y="62"/>
                </a:cxn>
                <a:cxn ang="0">
                  <a:pos x="54" y="61"/>
                </a:cxn>
                <a:cxn ang="0">
                  <a:pos x="52" y="54"/>
                </a:cxn>
                <a:cxn ang="0">
                  <a:pos x="46" y="40"/>
                </a:cxn>
                <a:cxn ang="0">
                  <a:pos x="21" y="40"/>
                </a:cxn>
                <a:cxn ang="0">
                  <a:pos x="34" y="8"/>
                </a:cxn>
                <a:cxn ang="0">
                  <a:pos x="24" y="33"/>
                </a:cxn>
                <a:cxn ang="0">
                  <a:pos x="43" y="33"/>
                </a:cxn>
                <a:cxn ang="0">
                  <a:pos x="34" y="8"/>
                </a:cxn>
              </a:cxnLst>
              <a:rect l="0" t="0" r="r" b="b"/>
              <a:pathLst>
                <a:path w="70" h="65">
                  <a:moveTo>
                    <a:pt x="21" y="40"/>
                  </a:moveTo>
                  <a:lnTo>
                    <a:pt x="16" y="54"/>
                  </a:lnTo>
                  <a:lnTo>
                    <a:pt x="16" y="54"/>
                  </a:lnTo>
                  <a:lnTo>
                    <a:pt x="15" y="57"/>
                  </a:lnTo>
                  <a:lnTo>
                    <a:pt x="15" y="61"/>
                  </a:lnTo>
                  <a:lnTo>
                    <a:pt x="15" y="62"/>
                  </a:lnTo>
                  <a:lnTo>
                    <a:pt x="19" y="65"/>
                  </a:lnTo>
                  <a:lnTo>
                    <a:pt x="19" y="65"/>
                  </a:lnTo>
                  <a:lnTo>
                    <a:pt x="0" y="65"/>
                  </a:lnTo>
                  <a:lnTo>
                    <a:pt x="0" y="65"/>
                  </a:lnTo>
                  <a:lnTo>
                    <a:pt x="0" y="65"/>
                  </a:lnTo>
                  <a:lnTo>
                    <a:pt x="4" y="61"/>
                  </a:lnTo>
                  <a:lnTo>
                    <a:pt x="7" y="59"/>
                  </a:lnTo>
                  <a:lnTo>
                    <a:pt x="10" y="50"/>
                  </a:lnTo>
                  <a:lnTo>
                    <a:pt x="26" y="10"/>
                  </a:lnTo>
                  <a:lnTo>
                    <a:pt x="26" y="10"/>
                  </a:lnTo>
                  <a:lnTo>
                    <a:pt x="27" y="3"/>
                  </a:lnTo>
                  <a:lnTo>
                    <a:pt x="27" y="1"/>
                  </a:lnTo>
                  <a:lnTo>
                    <a:pt x="25" y="0"/>
                  </a:lnTo>
                  <a:lnTo>
                    <a:pt x="25" y="0"/>
                  </a:lnTo>
                  <a:lnTo>
                    <a:pt x="41" y="0"/>
                  </a:lnTo>
                  <a:lnTo>
                    <a:pt x="61" y="50"/>
                  </a:lnTo>
                  <a:lnTo>
                    <a:pt x="61" y="50"/>
                  </a:lnTo>
                  <a:lnTo>
                    <a:pt x="64" y="59"/>
                  </a:lnTo>
                  <a:lnTo>
                    <a:pt x="67" y="61"/>
                  </a:lnTo>
                  <a:lnTo>
                    <a:pt x="70" y="65"/>
                  </a:lnTo>
                  <a:lnTo>
                    <a:pt x="70" y="65"/>
                  </a:lnTo>
                  <a:lnTo>
                    <a:pt x="51" y="65"/>
                  </a:lnTo>
                  <a:lnTo>
                    <a:pt x="51" y="65"/>
                  </a:lnTo>
                  <a:lnTo>
                    <a:pt x="51" y="65"/>
                  </a:lnTo>
                  <a:lnTo>
                    <a:pt x="53" y="62"/>
                  </a:lnTo>
                  <a:lnTo>
                    <a:pt x="54" y="61"/>
                  </a:lnTo>
                  <a:lnTo>
                    <a:pt x="52" y="54"/>
                  </a:lnTo>
                  <a:lnTo>
                    <a:pt x="46" y="40"/>
                  </a:lnTo>
                  <a:lnTo>
                    <a:pt x="21" y="40"/>
                  </a:lnTo>
                  <a:close/>
                  <a:moveTo>
                    <a:pt x="34" y="8"/>
                  </a:moveTo>
                  <a:lnTo>
                    <a:pt x="24" y="33"/>
                  </a:lnTo>
                  <a:lnTo>
                    <a:pt x="43" y="33"/>
                  </a:lnTo>
                  <a:lnTo>
                    <a:pt x="34" y="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5" name="Freeform 385"/>
            <p:cNvSpPr>
              <a:spLocks/>
            </p:cNvSpPr>
            <p:nvPr userDrawn="1"/>
          </p:nvSpPr>
          <p:spPr bwMode="auto">
            <a:xfrm>
              <a:off x="5761" y="3927"/>
              <a:ext cx="42" cy="55"/>
            </a:xfrm>
            <a:custGeom>
              <a:avLst/>
              <a:gdLst/>
              <a:ahLst/>
              <a:cxnLst>
                <a:cxn ang="0">
                  <a:pos x="23" y="0"/>
                </a:cxn>
                <a:cxn ang="0">
                  <a:pos x="23" y="0"/>
                </a:cxn>
                <a:cxn ang="0">
                  <a:pos x="32" y="1"/>
                </a:cxn>
                <a:cxn ang="0">
                  <a:pos x="38" y="5"/>
                </a:cxn>
                <a:cxn ang="0">
                  <a:pos x="42" y="10"/>
                </a:cxn>
                <a:cxn ang="0">
                  <a:pos x="43" y="16"/>
                </a:cxn>
                <a:cxn ang="0">
                  <a:pos x="43" y="16"/>
                </a:cxn>
                <a:cxn ang="0">
                  <a:pos x="42" y="22"/>
                </a:cxn>
                <a:cxn ang="0">
                  <a:pos x="38" y="27"/>
                </a:cxn>
                <a:cxn ang="0">
                  <a:pos x="33" y="30"/>
                </a:cxn>
                <a:cxn ang="0">
                  <a:pos x="28" y="33"/>
                </a:cxn>
                <a:cxn ang="0">
                  <a:pos x="42" y="51"/>
                </a:cxn>
                <a:cxn ang="0">
                  <a:pos x="42" y="51"/>
                </a:cxn>
                <a:cxn ang="0">
                  <a:pos x="49" y="59"/>
                </a:cxn>
                <a:cxn ang="0">
                  <a:pos x="58" y="65"/>
                </a:cxn>
                <a:cxn ang="0">
                  <a:pos x="49" y="65"/>
                </a:cxn>
                <a:cxn ang="0">
                  <a:pos x="49" y="65"/>
                </a:cxn>
                <a:cxn ang="0">
                  <a:pos x="42" y="63"/>
                </a:cxn>
                <a:cxn ang="0">
                  <a:pos x="39" y="62"/>
                </a:cxn>
                <a:cxn ang="0">
                  <a:pos x="37" y="60"/>
                </a:cxn>
                <a:cxn ang="0">
                  <a:pos x="26" y="45"/>
                </a:cxn>
                <a:cxn ang="0">
                  <a:pos x="16" y="30"/>
                </a:cxn>
                <a:cxn ang="0">
                  <a:pos x="16" y="30"/>
                </a:cxn>
                <a:cxn ang="0">
                  <a:pos x="22" y="29"/>
                </a:cxn>
                <a:cxn ang="0">
                  <a:pos x="28" y="27"/>
                </a:cxn>
                <a:cxn ang="0">
                  <a:pos x="32" y="23"/>
                </a:cxn>
                <a:cxn ang="0">
                  <a:pos x="33" y="19"/>
                </a:cxn>
                <a:cxn ang="0">
                  <a:pos x="33" y="17"/>
                </a:cxn>
                <a:cxn ang="0">
                  <a:pos x="33" y="17"/>
                </a:cxn>
                <a:cxn ang="0">
                  <a:pos x="32" y="12"/>
                </a:cxn>
                <a:cxn ang="0">
                  <a:pos x="30" y="8"/>
                </a:cxn>
                <a:cxn ang="0">
                  <a:pos x="26" y="6"/>
                </a:cxn>
                <a:cxn ang="0">
                  <a:pos x="21" y="6"/>
                </a:cxn>
                <a:cxn ang="0">
                  <a:pos x="21" y="6"/>
                </a:cxn>
                <a:cxn ang="0">
                  <a:pos x="14" y="6"/>
                </a:cxn>
                <a:cxn ang="0">
                  <a:pos x="14" y="51"/>
                </a:cxn>
                <a:cxn ang="0">
                  <a:pos x="14" y="51"/>
                </a:cxn>
                <a:cxn ang="0">
                  <a:pos x="15" y="59"/>
                </a:cxn>
                <a:cxn ang="0">
                  <a:pos x="16" y="62"/>
                </a:cxn>
                <a:cxn ang="0">
                  <a:pos x="19" y="65"/>
                </a:cxn>
                <a:cxn ang="0">
                  <a:pos x="19" y="65"/>
                </a:cxn>
                <a:cxn ang="0">
                  <a:pos x="0" y="65"/>
                </a:cxn>
                <a:cxn ang="0">
                  <a:pos x="0" y="65"/>
                </a:cxn>
                <a:cxn ang="0">
                  <a:pos x="0" y="65"/>
                </a:cxn>
                <a:cxn ang="0">
                  <a:pos x="3" y="62"/>
                </a:cxn>
                <a:cxn ang="0">
                  <a:pos x="4" y="59"/>
                </a:cxn>
                <a:cxn ang="0">
                  <a:pos x="4" y="51"/>
                </a:cxn>
                <a:cxn ang="0">
                  <a:pos x="4" y="13"/>
                </a:cxn>
                <a:cxn ang="0">
                  <a:pos x="4" y="13"/>
                </a:cxn>
                <a:cxn ang="0">
                  <a:pos x="4" y="6"/>
                </a:cxn>
                <a:cxn ang="0">
                  <a:pos x="3" y="2"/>
                </a:cxn>
                <a:cxn ang="0">
                  <a:pos x="0" y="0"/>
                </a:cxn>
                <a:cxn ang="0">
                  <a:pos x="0" y="0"/>
                </a:cxn>
                <a:cxn ang="0">
                  <a:pos x="23" y="0"/>
                </a:cxn>
              </a:cxnLst>
              <a:rect l="0" t="0" r="r" b="b"/>
              <a:pathLst>
                <a:path w="58" h="65">
                  <a:moveTo>
                    <a:pt x="23" y="0"/>
                  </a:moveTo>
                  <a:lnTo>
                    <a:pt x="23" y="0"/>
                  </a:lnTo>
                  <a:lnTo>
                    <a:pt x="32" y="1"/>
                  </a:lnTo>
                  <a:lnTo>
                    <a:pt x="38" y="5"/>
                  </a:lnTo>
                  <a:lnTo>
                    <a:pt x="42" y="10"/>
                  </a:lnTo>
                  <a:lnTo>
                    <a:pt x="43" y="16"/>
                  </a:lnTo>
                  <a:lnTo>
                    <a:pt x="43" y="16"/>
                  </a:lnTo>
                  <a:lnTo>
                    <a:pt x="42" y="22"/>
                  </a:lnTo>
                  <a:lnTo>
                    <a:pt x="38" y="27"/>
                  </a:lnTo>
                  <a:lnTo>
                    <a:pt x="33" y="30"/>
                  </a:lnTo>
                  <a:lnTo>
                    <a:pt x="28" y="33"/>
                  </a:lnTo>
                  <a:lnTo>
                    <a:pt x="42" y="51"/>
                  </a:lnTo>
                  <a:lnTo>
                    <a:pt x="42" y="51"/>
                  </a:lnTo>
                  <a:lnTo>
                    <a:pt x="49" y="59"/>
                  </a:lnTo>
                  <a:lnTo>
                    <a:pt x="58" y="65"/>
                  </a:lnTo>
                  <a:lnTo>
                    <a:pt x="49" y="65"/>
                  </a:lnTo>
                  <a:lnTo>
                    <a:pt x="49" y="65"/>
                  </a:lnTo>
                  <a:lnTo>
                    <a:pt x="42" y="63"/>
                  </a:lnTo>
                  <a:lnTo>
                    <a:pt x="39" y="62"/>
                  </a:lnTo>
                  <a:lnTo>
                    <a:pt x="37" y="60"/>
                  </a:lnTo>
                  <a:lnTo>
                    <a:pt x="26" y="45"/>
                  </a:lnTo>
                  <a:lnTo>
                    <a:pt x="16" y="30"/>
                  </a:lnTo>
                  <a:lnTo>
                    <a:pt x="16" y="30"/>
                  </a:lnTo>
                  <a:lnTo>
                    <a:pt x="22" y="29"/>
                  </a:lnTo>
                  <a:lnTo>
                    <a:pt x="28" y="27"/>
                  </a:lnTo>
                  <a:lnTo>
                    <a:pt x="32" y="23"/>
                  </a:lnTo>
                  <a:lnTo>
                    <a:pt x="33" y="19"/>
                  </a:lnTo>
                  <a:lnTo>
                    <a:pt x="33" y="17"/>
                  </a:lnTo>
                  <a:lnTo>
                    <a:pt x="33" y="17"/>
                  </a:lnTo>
                  <a:lnTo>
                    <a:pt x="32" y="12"/>
                  </a:lnTo>
                  <a:lnTo>
                    <a:pt x="30" y="8"/>
                  </a:lnTo>
                  <a:lnTo>
                    <a:pt x="26" y="6"/>
                  </a:lnTo>
                  <a:lnTo>
                    <a:pt x="21" y="6"/>
                  </a:lnTo>
                  <a:lnTo>
                    <a:pt x="21" y="6"/>
                  </a:lnTo>
                  <a:lnTo>
                    <a:pt x="14" y="6"/>
                  </a:lnTo>
                  <a:lnTo>
                    <a:pt x="14" y="51"/>
                  </a:lnTo>
                  <a:lnTo>
                    <a:pt x="14" y="51"/>
                  </a:lnTo>
                  <a:lnTo>
                    <a:pt x="15" y="59"/>
                  </a:lnTo>
                  <a:lnTo>
                    <a:pt x="16" y="62"/>
                  </a:lnTo>
                  <a:lnTo>
                    <a:pt x="19" y="65"/>
                  </a:lnTo>
                  <a:lnTo>
                    <a:pt x="19" y="65"/>
                  </a:lnTo>
                  <a:lnTo>
                    <a:pt x="0" y="65"/>
                  </a:lnTo>
                  <a:lnTo>
                    <a:pt x="0" y="65"/>
                  </a:lnTo>
                  <a:lnTo>
                    <a:pt x="0" y="65"/>
                  </a:lnTo>
                  <a:lnTo>
                    <a:pt x="3" y="62"/>
                  </a:lnTo>
                  <a:lnTo>
                    <a:pt x="4" y="59"/>
                  </a:lnTo>
                  <a:lnTo>
                    <a:pt x="4" y="51"/>
                  </a:lnTo>
                  <a:lnTo>
                    <a:pt x="4" y="13"/>
                  </a:lnTo>
                  <a:lnTo>
                    <a:pt x="4" y="13"/>
                  </a:lnTo>
                  <a:lnTo>
                    <a:pt x="4" y="6"/>
                  </a:lnTo>
                  <a:lnTo>
                    <a:pt x="3" y="2"/>
                  </a:lnTo>
                  <a:lnTo>
                    <a:pt x="0" y="0"/>
                  </a:lnTo>
                  <a:lnTo>
                    <a:pt x="0" y="0"/>
                  </a:lnTo>
                  <a:lnTo>
                    <a:pt x="23" y="0"/>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6" name="Freeform 386"/>
            <p:cNvSpPr>
              <a:spLocks noEditPoints="1"/>
            </p:cNvSpPr>
            <p:nvPr userDrawn="1"/>
          </p:nvSpPr>
          <p:spPr bwMode="auto">
            <a:xfrm>
              <a:off x="5799" y="3927"/>
              <a:ext cx="46" cy="55"/>
            </a:xfrm>
            <a:custGeom>
              <a:avLst/>
              <a:gdLst/>
              <a:ahLst/>
              <a:cxnLst>
                <a:cxn ang="0">
                  <a:pos x="5" y="13"/>
                </a:cxn>
                <a:cxn ang="0">
                  <a:pos x="5" y="13"/>
                </a:cxn>
                <a:cxn ang="0">
                  <a:pos x="4" y="6"/>
                </a:cxn>
                <a:cxn ang="0">
                  <a:pos x="2" y="2"/>
                </a:cxn>
                <a:cxn ang="0">
                  <a:pos x="0" y="0"/>
                </a:cxn>
                <a:cxn ang="0">
                  <a:pos x="0" y="0"/>
                </a:cxn>
                <a:cxn ang="0">
                  <a:pos x="18" y="0"/>
                </a:cxn>
                <a:cxn ang="0">
                  <a:pos x="18" y="0"/>
                </a:cxn>
                <a:cxn ang="0">
                  <a:pos x="18" y="0"/>
                </a:cxn>
                <a:cxn ang="0">
                  <a:pos x="16" y="2"/>
                </a:cxn>
                <a:cxn ang="0">
                  <a:pos x="15" y="6"/>
                </a:cxn>
                <a:cxn ang="0">
                  <a:pos x="15" y="13"/>
                </a:cxn>
                <a:cxn ang="0">
                  <a:pos x="15" y="51"/>
                </a:cxn>
                <a:cxn ang="0">
                  <a:pos x="15" y="51"/>
                </a:cxn>
                <a:cxn ang="0">
                  <a:pos x="15" y="59"/>
                </a:cxn>
                <a:cxn ang="0">
                  <a:pos x="16" y="62"/>
                </a:cxn>
                <a:cxn ang="0">
                  <a:pos x="18" y="65"/>
                </a:cxn>
                <a:cxn ang="0">
                  <a:pos x="18" y="65"/>
                </a:cxn>
                <a:cxn ang="0">
                  <a:pos x="0" y="65"/>
                </a:cxn>
                <a:cxn ang="0">
                  <a:pos x="0" y="65"/>
                </a:cxn>
                <a:cxn ang="0">
                  <a:pos x="0" y="65"/>
                </a:cxn>
                <a:cxn ang="0">
                  <a:pos x="2" y="62"/>
                </a:cxn>
                <a:cxn ang="0">
                  <a:pos x="4" y="59"/>
                </a:cxn>
                <a:cxn ang="0">
                  <a:pos x="5" y="51"/>
                </a:cxn>
                <a:cxn ang="0">
                  <a:pos x="5" y="13"/>
                </a:cxn>
                <a:cxn ang="0">
                  <a:pos x="28" y="13"/>
                </a:cxn>
                <a:cxn ang="0">
                  <a:pos x="28" y="13"/>
                </a:cxn>
                <a:cxn ang="0">
                  <a:pos x="32" y="10"/>
                </a:cxn>
                <a:cxn ang="0">
                  <a:pos x="34" y="6"/>
                </a:cxn>
                <a:cxn ang="0">
                  <a:pos x="34" y="2"/>
                </a:cxn>
                <a:cxn ang="0">
                  <a:pos x="33" y="1"/>
                </a:cxn>
                <a:cxn ang="0">
                  <a:pos x="32" y="0"/>
                </a:cxn>
                <a:cxn ang="0">
                  <a:pos x="32" y="0"/>
                </a:cxn>
                <a:cxn ang="0">
                  <a:pos x="49" y="0"/>
                </a:cxn>
                <a:cxn ang="0">
                  <a:pos x="49" y="0"/>
                </a:cxn>
                <a:cxn ang="0">
                  <a:pos x="27" y="29"/>
                </a:cxn>
                <a:cxn ang="0">
                  <a:pos x="46" y="55"/>
                </a:cxn>
                <a:cxn ang="0">
                  <a:pos x="46" y="55"/>
                </a:cxn>
                <a:cxn ang="0">
                  <a:pos x="51" y="60"/>
                </a:cxn>
                <a:cxn ang="0">
                  <a:pos x="57" y="65"/>
                </a:cxn>
                <a:cxn ang="0">
                  <a:pos x="57" y="65"/>
                </a:cxn>
                <a:cxn ang="0">
                  <a:pos x="49" y="65"/>
                </a:cxn>
                <a:cxn ang="0">
                  <a:pos x="49" y="65"/>
                </a:cxn>
                <a:cxn ang="0">
                  <a:pos x="42" y="63"/>
                </a:cxn>
                <a:cxn ang="0">
                  <a:pos x="38" y="60"/>
                </a:cxn>
                <a:cxn ang="0">
                  <a:pos x="16" y="30"/>
                </a:cxn>
                <a:cxn ang="0">
                  <a:pos x="28" y="13"/>
                </a:cxn>
              </a:cxnLst>
              <a:rect l="0" t="0" r="r" b="b"/>
              <a:pathLst>
                <a:path w="57" h="65">
                  <a:moveTo>
                    <a:pt x="5" y="13"/>
                  </a:moveTo>
                  <a:lnTo>
                    <a:pt x="5" y="13"/>
                  </a:lnTo>
                  <a:lnTo>
                    <a:pt x="4" y="6"/>
                  </a:lnTo>
                  <a:lnTo>
                    <a:pt x="2" y="2"/>
                  </a:lnTo>
                  <a:lnTo>
                    <a:pt x="0" y="0"/>
                  </a:lnTo>
                  <a:lnTo>
                    <a:pt x="0" y="0"/>
                  </a:lnTo>
                  <a:lnTo>
                    <a:pt x="18" y="0"/>
                  </a:lnTo>
                  <a:lnTo>
                    <a:pt x="18" y="0"/>
                  </a:lnTo>
                  <a:lnTo>
                    <a:pt x="18" y="0"/>
                  </a:lnTo>
                  <a:lnTo>
                    <a:pt x="16" y="2"/>
                  </a:lnTo>
                  <a:lnTo>
                    <a:pt x="15" y="6"/>
                  </a:lnTo>
                  <a:lnTo>
                    <a:pt x="15" y="13"/>
                  </a:lnTo>
                  <a:lnTo>
                    <a:pt x="15" y="51"/>
                  </a:lnTo>
                  <a:lnTo>
                    <a:pt x="15" y="51"/>
                  </a:lnTo>
                  <a:lnTo>
                    <a:pt x="15" y="59"/>
                  </a:lnTo>
                  <a:lnTo>
                    <a:pt x="16" y="62"/>
                  </a:lnTo>
                  <a:lnTo>
                    <a:pt x="18" y="65"/>
                  </a:lnTo>
                  <a:lnTo>
                    <a:pt x="18" y="65"/>
                  </a:lnTo>
                  <a:lnTo>
                    <a:pt x="0" y="65"/>
                  </a:lnTo>
                  <a:lnTo>
                    <a:pt x="0" y="65"/>
                  </a:lnTo>
                  <a:lnTo>
                    <a:pt x="0" y="65"/>
                  </a:lnTo>
                  <a:lnTo>
                    <a:pt x="2" y="62"/>
                  </a:lnTo>
                  <a:lnTo>
                    <a:pt x="4" y="59"/>
                  </a:lnTo>
                  <a:lnTo>
                    <a:pt x="5" y="51"/>
                  </a:lnTo>
                  <a:lnTo>
                    <a:pt x="5" y="13"/>
                  </a:lnTo>
                  <a:close/>
                  <a:moveTo>
                    <a:pt x="28" y="13"/>
                  </a:moveTo>
                  <a:lnTo>
                    <a:pt x="28" y="13"/>
                  </a:lnTo>
                  <a:lnTo>
                    <a:pt x="32" y="10"/>
                  </a:lnTo>
                  <a:lnTo>
                    <a:pt x="34" y="6"/>
                  </a:lnTo>
                  <a:lnTo>
                    <a:pt x="34" y="2"/>
                  </a:lnTo>
                  <a:lnTo>
                    <a:pt x="33" y="1"/>
                  </a:lnTo>
                  <a:lnTo>
                    <a:pt x="32" y="0"/>
                  </a:lnTo>
                  <a:lnTo>
                    <a:pt x="32" y="0"/>
                  </a:lnTo>
                  <a:lnTo>
                    <a:pt x="49" y="0"/>
                  </a:lnTo>
                  <a:lnTo>
                    <a:pt x="49" y="0"/>
                  </a:lnTo>
                  <a:lnTo>
                    <a:pt x="27" y="29"/>
                  </a:lnTo>
                  <a:lnTo>
                    <a:pt x="46" y="55"/>
                  </a:lnTo>
                  <a:lnTo>
                    <a:pt x="46" y="55"/>
                  </a:lnTo>
                  <a:lnTo>
                    <a:pt x="51" y="60"/>
                  </a:lnTo>
                  <a:lnTo>
                    <a:pt x="57" y="65"/>
                  </a:lnTo>
                  <a:lnTo>
                    <a:pt x="57" y="65"/>
                  </a:lnTo>
                  <a:lnTo>
                    <a:pt x="49" y="65"/>
                  </a:lnTo>
                  <a:lnTo>
                    <a:pt x="49" y="65"/>
                  </a:lnTo>
                  <a:lnTo>
                    <a:pt x="42" y="63"/>
                  </a:lnTo>
                  <a:lnTo>
                    <a:pt x="38" y="60"/>
                  </a:lnTo>
                  <a:lnTo>
                    <a:pt x="16" y="30"/>
                  </a:lnTo>
                  <a:lnTo>
                    <a:pt x="28"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7" name="Freeform 387"/>
            <p:cNvSpPr>
              <a:spLocks noEditPoints="1"/>
            </p:cNvSpPr>
            <p:nvPr userDrawn="1"/>
          </p:nvSpPr>
          <p:spPr bwMode="auto">
            <a:xfrm>
              <a:off x="5842" y="3927"/>
              <a:ext cx="54" cy="55"/>
            </a:xfrm>
            <a:custGeom>
              <a:avLst/>
              <a:gdLst/>
              <a:ahLst/>
              <a:cxnLst>
                <a:cxn ang="0">
                  <a:pos x="21" y="40"/>
                </a:cxn>
                <a:cxn ang="0">
                  <a:pos x="16" y="54"/>
                </a:cxn>
                <a:cxn ang="0">
                  <a:pos x="16" y="54"/>
                </a:cxn>
                <a:cxn ang="0">
                  <a:pos x="15" y="57"/>
                </a:cxn>
                <a:cxn ang="0">
                  <a:pos x="15" y="61"/>
                </a:cxn>
                <a:cxn ang="0">
                  <a:pos x="15" y="62"/>
                </a:cxn>
                <a:cxn ang="0">
                  <a:pos x="19" y="65"/>
                </a:cxn>
                <a:cxn ang="0">
                  <a:pos x="19" y="65"/>
                </a:cxn>
                <a:cxn ang="0">
                  <a:pos x="0" y="65"/>
                </a:cxn>
                <a:cxn ang="0">
                  <a:pos x="0" y="65"/>
                </a:cxn>
                <a:cxn ang="0">
                  <a:pos x="0" y="65"/>
                </a:cxn>
                <a:cxn ang="0">
                  <a:pos x="4" y="61"/>
                </a:cxn>
                <a:cxn ang="0">
                  <a:pos x="6" y="59"/>
                </a:cxn>
                <a:cxn ang="0">
                  <a:pos x="10" y="50"/>
                </a:cxn>
                <a:cxn ang="0">
                  <a:pos x="26" y="10"/>
                </a:cxn>
                <a:cxn ang="0">
                  <a:pos x="26" y="10"/>
                </a:cxn>
                <a:cxn ang="0">
                  <a:pos x="27" y="3"/>
                </a:cxn>
                <a:cxn ang="0">
                  <a:pos x="27" y="1"/>
                </a:cxn>
                <a:cxn ang="0">
                  <a:pos x="25" y="0"/>
                </a:cxn>
                <a:cxn ang="0">
                  <a:pos x="25" y="0"/>
                </a:cxn>
                <a:cxn ang="0">
                  <a:pos x="39" y="0"/>
                </a:cxn>
                <a:cxn ang="0">
                  <a:pos x="60" y="50"/>
                </a:cxn>
                <a:cxn ang="0">
                  <a:pos x="60" y="50"/>
                </a:cxn>
                <a:cxn ang="0">
                  <a:pos x="64" y="59"/>
                </a:cxn>
                <a:cxn ang="0">
                  <a:pos x="66" y="61"/>
                </a:cxn>
                <a:cxn ang="0">
                  <a:pos x="70" y="65"/>
                </a:cxn>
                <a:cxn ang="0">
                  <a:pos x="70" y="65"/>
                </a:cxn>
                <a:cxn ang="0">
                  <a:pos x="50" y="65"/>
                </a:cxn>
                <a:cxn ang="0">
                  <a:pos x="50" y="65"/>
                </a:cxn>
                <a:cxn ang="0">
                  <a:pos x="50" y="65"/>
                </a:cxn>
                <a:cxn ang="0">
                  <a:pos x="53" y="62"/>
                </a:cxn>
                <a:cxn ang="0">
                  <a:pos x="53" y="61"/>
                </a:cxn>
                <a:cxn ang="0">
                  <a:pos x="52" y="54"/>
                </a:cxn>
                <a:cxn ang="0">
                  <a:pos x="46" y="40"/>
                </a:cxn>
                <a:cxn ang="0">
                  <a:pos x="21" y="40"/>
                </a:cxn>
                <a:cxn ang="0">
                  <a:pos x="33" y="8"/>
                </a:cxn>
                <a:cxn ang="0">
                  <a:pos x="24" y="33"/>
                </a:cxn>
                <a:cxn ang="0">
                  <a:pos x="43" y="33"/>
                </a:cxn>
                <a:cxn ang="0">
                  <a:pos x="33" y="8"/>
                </a:cxn>
              </a:cxnLst>
              <a:rect l="0" t="0" r="r" b="b"/>
              <a:pathLst>
                <a:path w="70" h="65">
                  <a:moveTo>
                    <a:pt x="21" y="40"/>
                  </a:moveTo>
                  <a:lnTo>
                    <a:pt x="16" y="54"/>
                  </a:lnTo>
                  <a:lnTo>
                    <a:pt x="16" y="54"/>
                  </a:lnTo>
                  <a:lnTo>
                    <a:pt x="15" y="57"/>
                  </a:lnTo>
                  <a:lnTo>
                    <a:pt x="15" y="61"/>
                  </a:lnTo>
                  <a:lnTo>
                    <a:pt x="15" y="62"/>
                  </a:lnTo>
                  <a:lnTo>
                    <a:pt x="19" y="65"/>
                  </a:lnTo>
                  <a:lnTo>
                    <a:pt x="19" y="65"/>
                  </a:lnTo>
                  <a:lnTo>
                    <a:pt x="0" y="65"/>
                  </a:lnTo>
                  <a:lnTo>
                    <a:pt x="0" y="65"/>
                  </a:lnTo>
                  <a:lnTo>
                    <a:pt x="0" y="65"/>
                  </a:lnTo>
                  <a:lnTo>
                    <a:pt x="4" y="61"/>
                  </a:lnTo>
                  <a:lnTo>
                    <a:pt x="6" y="59"/>
                  </a:lnTo>
                  <a:lnTo>
                    <a:pt x="10" y="50"/>
                  </a:lnTo>
                  <a:lnTo>
                    <a:pt x="26" y="10"/>
                  </a:lnTo>
                  <a:lnTo>
                    <a:pt x="26" y="10"/>
                  </a:lnTo>
                  <a:lnTo>
                    <a:pt x="27" y="3"/>
                  </a:lnTo>
                  <a:lnTo>
                    <a:pt x="27" y="1"/>
                  </a:lnTo>
                  <a:lnTo>
                    <a:pt x="25" y="0"/>
                  </a:lnTo>
                  <a:lnTo>
                    <a:pt x="25" y="0"/>
                  </a:lnTo>
                  <a:lnTo>
                    <a:pt x="39" y="0"/>
                  </a:lnTo>
                  <a:lnTo>
                    <a:pt x="60" y="50"/>
                  </a:lnTo>
                  <a:lnTo>
                    <a:pt x="60" y="50"/>
                  </a:lnTo>
                  <a:lnTo>
                    <a:pt x="64" y="59"/>
                  </a:lnTo>
                  <a:lnTo>
                    <a:pt x="66" y="61"/>
                  </a:lnTo>
                  <a:lnTo>
                    <a:pt x="70" y="65"/>
                  </a:lnTo>
                  <a:lnTo>
                    <a:pt x="70" y="65"/>
                  </a:lnTo>
                  <a:lnTo>
                    <a:pt x="50" y="65"/>
                  </a:lnTo>
                  <a:lnTo>
                    <a:pt x="50" y="65"/>
                  </a:lnTo>
                  <a:lnTo>
                    <a:pt x="50" y="65"/>
                  </a:lnTo>
                  <a:lnTo>
                    <a:pt x="53" y="62"/>
                  </a:lnTo>
                  <a:lnTo>
                    <a:pt x="53" y="61"/>
                  </a:lnTo>
                  <a:lnTo>
                    <a:pt x="52" y="54"/>
                  </a:lnTo>
                  <a:lnTo>
                    <a:pt x="46" y="40"/>
                  </a:lnTo>
                  <a:lnTo>
                    <a:pt x="21" y="40"/>
                  </a:lnTo>
                  <a:close/>
                  <a:moveTo>
                    <a:pt x="33" y="8"/>
                  </a:moveTo>
                  <a:lnTo>
                    <a:pt x="24" y="33"/>
                  </a:lnTo>
                  <a:lnTo>
                    <a:pt x="43" y="33"/>
                  </a:lnTo>
                  <a:lnTo>
                    <a:pt x="33" y="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8" name="Freeform 388"/>
            <p:cNvSpPr>
              <a:spLocks/>
            </p:cNvSpPr>
            <p:nvPr userDrawn="1"/>
          </p:nvSpPr>
          <p:spPr bwMode="auto">
            <a:xfrm>
              <a:off x="5900" y="3927"/>
              <a:ext cx="50" cy="56"/>
            </a:xfrm>
            <a:custGeom>
              <a:avLst/>
              <a:gdLst/>
              <a:ahLst/>
              <a:cxnLst>
                <a:cxn ang="0">
                  <a:pos x="12" y="51"/>
                </a:cxn>
                <a:cxn ang="0">
                  <a:pos x="12" y="51"/>
                </a:cxn>
                <a:cxn ang="0">
                  <a:pos x="13" y="59"/>
                </a:cxn>
                <a:cxn ang="0">
                  <a:pos x="14" y="62"/>
                </a:cxn>
                <a:cxn ang="0">
                  <a:pos x="17" y="65"/>
                </a:cxn>
                <a:cxn ang="0">
                  <a:pos x="17" y="65"/>
                </a:cxn>
                <a:cxn ang="0">
                  <a:pos x="0" y="65"/>
                </a:cxn>
                <a:cxn ang="0">
                  <a:pos x="0" y="65"/>
                </a:cxn>
                <a:cxn ang="0">
                  <a:pos x="0" y="65"/>
                </a:cxn>
                <a:cxn ang="0">
                  <a:pos x="2" y="62"/>
                </a:cxn>
                <a:cxn ang="0">
                  <a:pos x="5" y="59"/>
                </a:cxn>
                <a:cxn ang="0">
                  <a:pos x="5" y="51"/>
                </a:cxn>
                <a:cxn ang="0">
                  <a:pos x="5" y="12"/>
                </a:cxn>
                <a:cxn ang="0">
                  <a:pos x="5" y="12"/>
                </a:cxn>
                <a:cxn ang="0">
                  <a:pos x="5" y="5"/>
                </a:cxn>
                <a:cxn ang="0">
                  <a:pos x="2" y="2"/>
                </a:cxn>
                <a:cxn ang="0">
                  <a:pos x="0" y="0"/>
                </a:cxn>
                <a:cxn ang="0">
                  <a:pos x="0" y="0"/>
                </a:cxn>
                <a:cxn ang="0">
                  <a:pos x="14" y="0"/>
                </a:cxn>
                <a:cxn ang="0">
                  <a:pos x="14" y="0"/>
                </a:cxn>
                <a:cxn ang="0">
                  <a:pos x="14" y="0"/>
                </a:cxn>
                <a:cxn ang="0">
                  <a:pos x="16" y="2"/>
                </a:cxn>
                <a:cxn ang="0">
                  <a:pos x="17" y="5"/>
                </a:cxn>
                <a:cxn ang="0">
                  <a:pos x="54" y="50"/>
                </a:cxn>
                <a:cxn ang="0">
                  <a:pos x="54" y="12"/>
                </a:cxn>
                <a:cxn ang="0">
                  <a:pos x="54" y="12"/>
                </a:cxn>
                <a:cxn ang="0">
                  <a:pos x="52" y="5"/>
                </a:cxn>
                <a:cxn ang="0">
                  <a:pos x="51" y="2"/>
                </a:cxn>
                <a:cxn ang="0">
                  <a:pos x="48" y="0"/>
                </a:cxn>
                <a:cxn ang="0">
                  <a:pos x="48" y="0"/>
                </a:cxn>
                <a:cxn ang="0">
                  <a:pos x="66" y="0"/>
                </a:cxn>
                <a:cxn ang="0">
                  <a:pos x="66" y="0"/>
                </a:cxn>
                <a:cxn ang="0">
                  <a:pos x="66" y="0"/>
                </a:cxn>
                <a:cxn ang="0">
                  <a:pos x="62" y="2"/>
                </a:cxn>
                <a:cxn ang="0">
                  <a:pos x="61" y="5"/>
                </a:cxn>
                <a:cxn ang="0">
                  <a:pos x="60" y="12"/>
                </a:cxn>
                <a:cxn ang="0">
                  <a:pos x="60" y="67"/>
                </a:cxn>
                <a:cxn ang="0">
                  <a:pos x="60" y="67"/>
                </a:cxn>
                <a:cxn ang="0">
                  <a:pos x="56" y="66"/>
                </a:cxn>
                <a:cxn ang="0">
                  <a:pos x="52" y="63"/>
                </a:cxn>
                <a:cxn ang="0">
                  <a:pos x="46" y="56"/>
                </a:cxn>
                <a:cxn ang="0">
                  <a:pos x="12" y="13"/>
                </a:cxn>
                <a:cxn ang="0">
                  <a:pos x="12" y="51"/>
                </a:cxn>
              </a:cxnLst>
              <a:rect l="0" t="0" r="r" b="b"/>
              <a:pathLst>
                <a:path w="66" h="67">
                  <a:moveTo>
                    <a:pt x="12" y="51"/>
                  </a:moveTo>
                  <a:lnTo>
                    <a:pt x="12" y="51"/>
                  </a:lnTo>
                  <a:lnTo>
                    <a:pt x="13" y="59"/>
                  </a:lnTo>
                  <a:lnTo>
                    <a:pt x="14" y="62"/>
                  </a:lnTo>
                  <a:lnTo>
                    <a:pt x="17" y="65"/>
                  </a:lnTo>
                  <a:lnTo>
                    <a:pt x="17" y="65"/>
                  </a:lnTo>
                  <a:lnTo>
                    <a:pt x="0" y="65"/>
                  </a:lnTo>
                  <a:lnTo>
                    <a:pt x="0" y="65"/>
                  </a:lnTo>
                  <a:lnTo>
                    <a:pt x="0" y="65"/>
                  </a:lnTo>
                  <a:lnTo>
                    <a:pt x="2" y="62"/>
                  </a:lnTo>
                  <a:lnTo>
                    <a:pt x="5" y="59"/>
                  </a:lnTo>
                  <a:lnTo>
                    <a:pt x="5" y="51"/>
                  </a:lnTo>
                  <a:lnTo>
                    <a:pt x="5" y="12"/>
                  </a:lnTo>
                  <a:lnTo>
                    <a:pt x="5" y="12"/>
                  </a:lnTo>
                  <a:lnTo>
                    <a:pt x="5" y="5"/>
                  </a:lnTo>
                  <a:lnTo>
                    <a:pt x="2" y="2"/>
                  </a:lnTo>
                  <a:lnTo>
                    <a:pt x="0" y="0"/>
                  </a:lnTo>
                  <a:lnTo>
                    <a:pt x="0" y="0"/>
                  </a:lnTo>
                  <a:lnTo>
                    <a:pt x="14" y="0"/>
                  </a:lnTo>
                  <a:lnTo>
                    <a:pt x="14" y="0"/>
                  </a:lnTo>
                  <a:lnTo>
                    <a:pt x="14" y="0"/>
                  </a:lnTo>
                  <a:lnTo>
                    <a:pt x="16" y="2"/>
                  </a:lnTo>
                  <a:lnTo>
                    <a:pt x="17" y="5"/>
                  </a:lnTo>
                  <a:lnTo>
                    <a:pt x="54" y="50"/>
                  </a:lnTo>
                  <a:lnTo>
                    <a:pt x="54" y="12"/>
                  </a:lnTo>
                  <a:lnTo>
                    <a:pt x="54" y="12"/>
                  </a:lnTo>
                  <a:lnTo>
                    <a:pt x="52" y="5"/>
                  </a:lnTo>
                  <a:lnTo>
                    <a:pt x="51" y="2"/>
                  </a:lnTo>
                  <a:lnTo>
                    <a:pt x="48" y="0"/>
                  </a:lnTo>
                  <a:lnTo>
                    <a:pt x="48" y="0"/>
                  </a:lnTo>
                  <a:lnTo>
                    <a:pt x="66" y="0"/>
                  </a:lnTo>
                  <a:lnTo>
                    <a:pt x="66" y="0"/>
                  </a:lnTo>
                  <a:lnTo>
                    <a:pt x="66" y="0"/>
                  </a:lnTo>
                  <a:lnTo>
                    <a:pt x="62" y="2"/>
                  </a:lnTo>
                  <a:lnTo>
                    <a:pt x="61" y="5"/>
                  </a:lnTo>
                  <a:lnTo>
                    <a:pt x="60" y="12"/>
                  </a:lnTo>
                  <a:lnTo>
                    <a:pt x="60" y="67"/>
                  </a:lnTo>
                  <a:lnTo>
                    <a:pt x="60" y="67"/>
                  </a:lnTo>
                  <a:lnTo>
                    <a:pt x="56" y="66"/>
                  </a:lnTo>
                  <a:lnTo>
                    <a:pt x="52" y="63"/>
                  </a:lnTo>
                  <a:lnTo>
                    <a:pt x="46" y="56"/>
                  </a:lnTo>
                  <a:lnTo>
                    <a:pt x="12" y="13"/>
                  </a:lnTo>
                  <a:lnTo>
                    <a:pt x="12" y="51"/>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79" name="Freeform 389"/>
            <p:cNvSpPr>
              <a:spLocks/>
            </p:cNvSpPr>
            <p:nvPr userDrawn="1"/>
          </p:nvSpPr>
          <p:spPr bwMode="auto">
            <a:xfrm>
              <a:off x="5951" y="3925"/>
              <a:ext cx="37" cy="58"/>
            </a:xfrm>
            <a:custGeom>
              <a:avLst/>
              <a:gdLst/>
              <a:ahLst/>
              <a:cxnLst>
                <a:cxn ang="0">
                  <a:pos x="42" y="13"/>
                </a:cxn>
                <a:cxn ang="0">
                  <a:pos x="35" y="9"/>
                </a:cxn>
                <a:cxn ang="0">
                  <a:pos x="26" y="7"/>
                </a:cxn>
                <a:cxn ang="0">
                  <a:pos x="22" y="8"/>
                </a:cxn>
                <a:cxn ang="0">
                  <a:pos x="15" y="12"/>
                </a:cxn>
                <a:cxn ang="0">
                  <a:pos x="14" y="16"/>
                </a:cxn>
                <a:cxn ang="0">
                  <a:pos x="15" y="20"/>
                </a:cxn>
                <a:cxn ang="0">
                  <a:pos x="31" y="30"/>
                </a:cxn>
                <a:cxn ang="0">
                  <a:pos x="42" y="37"/>
                </a:cxn>
                <a:cxn ang="0">
                  <a:pos x="47" y="45"/>
                </a:cxn>
                <a:cxn ang="0">
                  <a:pos x="48" y="47"/>
                </a:cxn>
                <a:cxn ang="0">
                  <a:pos x="46" y="56"/>
                </a:cxn>
                <a:cxn ang="0">
                  <a:pos x="40" y="62"/>
                </a:cxn>
                <a:cxn ang="0">
                  <a:pos x="32" y="67"/>
                </a:cxn>
                <a:cxn ang="0">
                  <a:pos x="21" y="68"/>
                </a:cxn>
                <a:cxn ang="0">
                  <a:pos x="13" y="68"/>
                </a:cxn>
                <a:cxn ang="0">
                  <a:pos x="0" y="53"/>
                </a:cxn>
                <a:cxn ang="0">
                  <a:pos x="5" y="56"/>
                </a:cxn>
                <a:cxn ang="0">
                  <a:pos x="16" y="61"/>
                </a:cxn>
                <a:cxn ang="0">
                  <a:pos x="22" y="61"/>
                </a:cxn>
                <a:cxn ang="0">
                  <a:pos x="31" y="58"/>
                </a:cxn>
                <a:cxn ang="0">
                  <a:pos x="36" y="53"/>
                </a:cxn>
                <a:cxn ang="0">
                  <a:pos x="36" y="51"/>
                </a:cxn>
                <a:cxn ang="0">
                  <a:pos x="35" y="46"/>
                </a:cxn>
                <a:cxn ang="0">
                  <a:pos x="26" y="38"/>
                </a:cxn>
                <a:cxn ang="0">
                  <a:pos x="13" y="32"/>
                </a:cxn>
                <a:cxn ang="0">
                  <a:pos x="4" y="24"/>
                </a:cxn>
                <a:cxn ang="0">
                  <a:pos x="3" y="18"/>
                </a:cxn>
                <a:cxn ang="0">
                  <a:pos x="3" y="13"/>
                </a:cxn>
                <a:cxn ang="0">
                  <a:pos x="6" y="7"/>
                </a:cxn>
                <a:cxn ang="0">
                  <a:pos x="19" y="0"/>
                </a:cxn>
                <a:cxn ang="0">
                  <a:pos x="27" y="0"/>
                </a:cxn>
                <a:cxn ang="0">
                  <a:pos x="42" y="2"/>
                </a:cxn>
              </a:cxnLst>
              <a:rect l="0" t="0" r="r" b="b"/>
              <a:pathLst>
                <a:path w="48" h="68">
                  <a:moveTo>
                    <a:pt x="42" y="13"/>
                  </a:moveTo>
                  <a:lnTo>
                    <a:pt x="42" y="13"/>
                  </a:lnTo>
                  <a:lnTo>
                    <a:pt x="38" y="10"/>
                  </a:lnTo>
                  <a:lnTo>
                    <a:pt x="35" y="9"/>
                  </a:lnTo>
                  <a:lnTo>
                    <a:pt x="31" y="8"/>
                  </a:lnTo>
                  <a:lnTo>
                    <a:pt x="26" y="7"/>
                  </a:lnTo>
                  <a:lnTo>
                    <a:pt x="26" y="7"/>
                  </a:lnTo>
                  <a:lnTo>
                    <a:pt x="22" y="8"/>
                  </a:lnTo>
                  <a:lnTo>
                    <a:pt x="18" y="9"/>
                  </a:lnTo>
                  <a:lnTo>
                    <a:pt x="15" y="12"/>
                  </a:lnTo>
                  <a:lnTo>
                    <a:pt x="14" y="16"/>
                  </a:lnTo>
                  <a:lnTo>
                    <a:pt x="14" y="16"/>
                  </a:lnTo>
                  <a:lnTo>
                    <a:pt x="14" y="19"/>
                  </a:lnTo>
                  <a:lnTo>
                    <a:pt x="15" y="20"/>
                  </a:lnTo>
                  <a:lnTo>
                    <a:pt x="19" y="24"/>
                  </a:lnTo>
                  <a:lnTo>
                    <a:pt x="31" y="30"/>
                  </a:lnTo>
                  <a:lnTo>
                    <a:pt x="37" y="34"/>
                  </a:lnTo>
                  <a:lnTo>
                    <a:pt x="42" y="37"/>
                  </a:lnTo>
                  <a:lnTo>
                    <a:pt x="46" y="42"/>
                  </a:lnTo>
                  <a:lnTo>
                    <a:pt x="47" y="45"/>
                  </a:lnTo>
                  <a:lnTo>
                    <a:pt x="48" y="47"/>
                  </a:lnTo>
                  <a:lnTo>
                    <a:pt x="48" y="47"/>
                  </a:lnTo>
                  <a:lnTo>
                    <a:pt x="47" y="52"/>
                  </a:lnTo>
                  <a:lnTo>
                    <a:pt x="46" y="56"/>
                  </a:lnTo>
                  <a:lnTo>
                    <a:pt x="43" y="59"/>
                  </a:lnTo>
                  <a:lnTo>
                    <a:pt x="40" y="62"/>
                  </a:lnTo>
                  <a:lnTo>
                    <a:pt x="36" y="64"/>
                  </a:lnTo>
                  <a:lnTo>
                    <a:pt x="32" y="67"/>
                  </a:lnTo>
                  <a:lnTo>
                    <a:pt x="26" y="68"/>
                  </a:lnTo>
                  <a:lnTo>
                    <a:pt x="21" y="68"/>
                  </a:lnTo>
                  <a:lnTo>
                    <a:pt x="21" y="68"/>
                  </a:lnTo>
                  <a:lnTo>
                    <a:pt x="13" y="68"/>
                  </a:lnTo>
                  <a:lnTo>
                    <a:pt x="3" y="65"/>
                  </a:lnTo>
                  <a:lnTo>
                    <a:pt x="0" y="53"/>
                  </a:lnTo>
                  <a:lnTo>
                    <a:pt x="0" y="53"/>
                  </a:lnTo>
                  <a:lnTo>
                    <a:pt x="5" y="56"/>
                  </a:lnTo>
                  <a:lnTo>
                    <a:pt x="10" y="59"/>
                  </a:lnTo>
                  <a:lnTo>
                    <a:pt x="16" y="61"/>
                  </a:lnTo>
                  <a:lnTo>
                    <a:pt x="22" y="61"/>
                  </a:lnTo>
                  <a:lnTo>
                    <a:pt x="22" y="61"/>
                  </a:lnTo>
                  <a:lnTo>
                    <a:pt x="27" y="61"/>
                  </a:lnTo>
                  <a:lnTo>
                    <a:pt x="31" y="58"/>
                  </a:lnTo>
                  <a:lnTo>
                    <a:pt x="35" y="56"/>
                  </a:lnTo>
                  <a:lnTo>
                    <a:pt x="36" y="53"/>
                  </a:lnTo>
                  <a:lnTo>
                    <a:pt x="36" y="51"/>
                  </a:lnTo>
                  <a:lnTo>
                    <a:pt x="36" y="51"/>
                  </a:lnTo>
                  <a:lnTo>
                    <a:pt x="36" y="48"/>
                  </a:lnTo>
                  <a:lnTo>
                    <a:pt x="35" y="46"/>
                  </a:lnTo>
                  <a:lnTo>
                    <a:pt x="31" y="42"/>
                  </a:lnTo>
                  <a:lnTo>
                    <a:pt x="26" y="38"/>
                  </a:lnTo>
                  <a:lnTo>
                    <a:pt x="19" y="36"/>
                  </a:lnTo>
                  <a:lnTo>
                    <a:pt x="13" y="32"/>
                  </a:lnTo>
                  <a:lnTo>
                    <a:pt x="8" y="29"/>
                  </a:lnTo>
                  <a:lnTo>
                    <a:pt x="4" y="24"/>
                  </a:lnTo>
                  <a:lnTo>
                    <a:pt x="3" y="21"/>
                  </a:lnTo>
                  <a:lnTo>
                    <a:pt x="3" y="18"/>
                  </a:lnTo>
                  <a:lnTo>
                    <a:pt x="3" y="18"/>
                  </a:lnTo>
                  <a:lnTo>
                    <a:pt x="3" y="13"/>
                  </a:lnTo>
                  <a:lnTo>
                    <a:pt x="4" y="9"/>
                  </a:lnTo>
                  <a:lnTo>
                    <a:pt x="6" y="7"/>
                  </a:lnTo>
                  <a:lnTo>
                    <a:pt x="10" y="4"/>
                  </a:lnTo>
                  <a:lnTo>
                    <a:pt x="19" y="0"/>
                  </a:lnTo>
                  <a:lnTo>
                    <a:pt x="27" y="0"/>
                  </a:lnTo>
                  <a:lnTo>
                    <a:pt x="27" y="0"/>
                  </a:lnTo>
                  <a:lnTo>
                    <a:pt x="35" y="0"/>
                  </a:lnTo>
                  <a:lnTo>
                    <a:pt x="42" y="2"/>
                  </a:lnTo>
                  <a:lnTo>
                    <a:pt x="42"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0" name="Freeform 390"/>
            <p:cNvSpPr>
              <a:spLocks noEditPoints="1"/>
            </p:cNvSpPr>
            <p:nvPr userDrawn="1"/>
          </p:nvSpPr>
          <p:spPr bwMode="auto">
            <a:xfrm>
              <a:off x="5991" y="3927"/>
              <a:ext cx="55" cy="55"/>
            </a:xfrm>
            <a:custGeom>
              <a:avLst/>
              <a:gdLst/>
              <a:ahLst/>
              <a:cxnLst>
                <a:cxn ang="0">
                  <a:pos x="21" y="40"/>
                </a:cxn>
                <a:cxn ang="0">
                  <a:pos x="16" y="54"/>
                </a:cxn>
                <a:cxn ang="0">
                  <a:pos x="16" y="54"/>
                </a:cxn>
                <a:cxn ang="0">
                  <a:pos x="15" y="57"/>
                </a:cxn>
                <a:cxn ang="0">
                  <a:pos x="15" y="61"/>
                </a:cxn>
                <a:cxn ang="0">
                  <a:pos x="15" y="62"/>
                </a:cxn>
                <a:cxn ang="0">
                  <a:pos x="17" y="65"/>
                </a:cxn>
                <a:cxn ang="0">
                  <a:pos x="17" y="65"/>
                </a:cxn>
                <a:cxn ang="0">
                  <a:pos x="0" y="65"/>
                </a:cxn>
                <a:cxn ang="0">
                  <a:pos x="0" y="65"/>
                </a:cxn>
                <a:cxn ang="0">
                  <a:pos x="0" y="65"/>
                </a:cxn>
                <a:cxn ang="0">
                  <a:pos x="3" y="61"/>
                </a:cxn>
                <a:cxn ang="0">
                  <a:pos x="6" y="59"/>
                </a:cxn>
                <a:cxn ang="0">
                  <a:pos x="8" y="50"/>
                </a:cxn>
                <a:cxn ang="0">
                  <a:pos x="26" y="10"/>
                </a:cxn>
                <a:cxn ang="0">
                  <a:pos x="26" y="10"/>
                </a:cxn>
                <a:cxn ang="0">
                  <a:pos x="27" y="3"/>
                </a:cxn>
                <a:cxn ang="0">
                  <a:pos x="27" y="1"/>
                </a:cxn>
                <a:cxn ang="0">
                  <a:pos x="24" y="0"/>
                </a:cxn>
                <a:cxn ang="0">
                  <a:pos x="24" y="0"/>
                </a:cxn>
                <a:cxn ang="0">
                  <a:pos x="39" y="0"/>
                </a:cxn>
                <a:cxn ang="0">
                  <a:pos x="60" y="50"/>
                </a:cxn>
                <a:cxn ang="0">
                  <a:pos x="60" y="50"/>
                </a:cxn>
                <a:cxn ang="0">
                  <a:pos x="64" y="59"/>
                </a:cxn>
                <a:cxn ang="0">
                  <a:pos x="66" y="61"/>
                </a:cxn>
                <a:cxn ang="0">
                  <a:pos x="70" y="65"/>
                </a:cxn>
                <a:cxn ang="0">
                  <a:pos x="70" y="65"/>
                </a:cxn>
                <a:cxn ang="0">
                  <a:pos x="50" y="65"/>
                </a:cxn>
                <a:cxn ang="0">
                  <a:pos x="50" y="65"/>
                </a:cxn>
                <a:cxn ang="0">
                  <a:pos x="50" y="65"/>
                </a:cxn>
                <a:cxn ang="0">
                  <a:pos x="52" y="62"/>
                </a:cxn>
                <a:cxn ang="0">
                  <a:pos x="52" y="61"/>
                </a:cxn>
                <a:cxn ang="0">
                  <a:pos x="51" y="54"/>
                </a:cxn>
                <a:cxn ang="0">
                  <a:pos x="45" y="40"/>
                </a:cxn>
                <a:cxn ang="0">
                  <a:pos x="21" y="40"/>
                </a:cxn>
                <a:cxn ang="0">
                  <a:pos x="33" y="8"/>
                </a:cxn>
                <a:cxn ang="0">
                  <a:pos x="23" y="33"/>
                </a:cxn>
                <a:cxn ang="0">
                  <a:pos x="43" y="33"/>
                </a:cxn>
                <a:cxn ang="0">
                  <a:pos x="33" y="8"/>
                </a:cxn>
              </a:cxnLst>
              <a:rect l="0" t="0" r="r" b="b"/>
              <a:pathLst>
                <a:path w="70" h="65">
                  <a:moveTo>
                    <a:pt x="21" y="40"/>
                  </a:moveTo>
                  <a:lnTo>
                    <a:pt x="16" y="54"/>
                  </a:lnTo>
                  <a:lnTo>
                    <a:pt x="16" y="54"/>
                  </a:lnTo>
                  <a:lnTo>
                    <a:pt x="15" y="57"/>
                  </a:lnTo>
                  <a:lnTo>
                    <a:pt x="15" y="61"/>
                  </a:lnTo>
                  <a:lnTo>
                    <a:pt x="15" y="62"/>
                  </a:lnTo>
                  <a:lnTo>
                    <a:pt x="17" y="65"/>
                  </a:lnTo>
                  <a:lnTo>
                    <a:pt x="17" y="65"/>
                  </a:lnTo>
                  <a:lnTo>
                    <a:pt x="0" y="65"/>
                  </a:lnTo>
                  <a:lnTo>
                    <a:pt x="0" y="65"/>
                  </a:lnTo>
                  <a:lnTo>
                    <a:pt x="0" y="65"/>
                  </a:lnTo>
                  <a:lnTo>
                    <a:pt x="3" y="61"/>
                  </a:lnTo>
                  <a:lnTo>
                    <a:pt x="6" y="59"/>
                  </a:lnTo>
                  <a:lnTo>
                    <a:pt x="8" y="50"/>
                  </a:lnTo>
                  <a:lnTo>
                    <a:pt x="26" y="10"/>
                  </a:lnTo>
                  <a:lnTo>
                    <a:pt x="26" y="10"/>
                  </a:lnTo>
                  <a:lnTo>
                    <a:pt x="27" y="3"/>
                  </a:lnTo>
                  <a:lnTo>
                    <a:pt x="27" y="1"/>
                  </a:lnTo>
                  <a:lnTo>
                    <a:pt x="24" y="0"/>
                  </a:lnTo>
                  <a:lnTo>
                    <a:pt x="24" y="0"/>
                  </a:lnTo>
                  <a:lnTo>
                    <a:pt x="39" y="0"/>
                  </a:lnTo>
                  <a:lnTo>
                    <a:pt x="60" y="50"/>
                  </a:lnTo>
                  <a:lnTo>
                    <a:pt x="60" y="50"/>
                  </a:lnTo>
                  <a:lnTo>
                    <a:pt x="64" y="59"/>
                  </a:lnTo>
                  <a:lnTo>
                    <a:pt x="66" y="61"/>
                  </a:lnTo>
                  <a:lnTo>
                    <a:pt x="70" y="65"/>
                  </a:lnTo>
                  <a:lnTo>
                    <a:pt x="70" y="65"/>
                  </a:lnTo>
                  <a:lnTo>
                    <a:pt x="50" y="65"/>
                  </a:lnTo>
                  <a:lnTo>
                    <a:pt x="50" y="65"/>
                  </a:lnTo>
                  <a:lnTo>
                    <a:pt x="50" y="65"/>
                  </a:lnTo>
                  <a:lnTo>
                    <a:pt x="52" y="62"/>
                  </a:lnTo>
                  <a:lnTo>
                    <a:pt x="52" y="61"/>
                  </a:lnTo>
                  <a:lnTo>
                    <a:pt x="51" y="54"/>
                  </a:lnTo>
                  <a:lnTo>
                    <a:pt x="45" y="40"/>
                  </a:lnTo>
                  <a:lnTo>
                    <a:pt x="21" y="40"/>
                  </a:lnTo>
                  <a:close/>
                  <a:moveTo>
                    <a:pt x="33" y="8"/>
                  </a:moveTo>
                  <a:lnTo>
                    <a:pt x="23" y="33"/>
                  </a:lnTo>
                  <a:lnTo>
                    <a:pt x="43" y="33"/>
                  </a:lnTo>
                  <a:lnTo>
                    <a:pt x="33" y="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1" name="Freeform 391"/>
            <p:cNvSpPr>
              <a:spLocks/>
            </p:cNvSpPr>
            <p:nvPr userDrawn="1"/>
          </p:nvSpPr>
          <p:spPr bwMode="auto">
            <a:xfrm>
              <a:off x="6044" y="3925"/>
              <a:ext cx="37" cy="58"/>
            </a:xfrm>
            <a:custGeom>
              <a:avLst/>
              <a:gdLst/>
              <a:ahLst/>
              <a:cxnLst>
                <a:cxn ang="0">
                  <a:pos x="42" y="13"/>
                </a:cxn>
                <a:cxn ang="0">
                  <a:pos x="34" y="9"/>
                </a:cxn>
                <a:cxn ang="0">
                  <a:pos x="26" y="7"/>
                </a:cxn>
                <a:cxn ang="0">
                  <a:pos x="22" y="8"/>
                </a:cxn>
                <a:cxn ang="0">
                  <a:pos x="15" y="12"/>
                </a:cxn>
                <a:cxn ang="0">
                  <a:pos x="13" y="16"/>
                </a:cxn>
                <a:cxn ang="0">
                  <a:pos x="15" y="20"/>
                </a:cxn>
                <a:cxn ang="0">
                  <a:pos x="30" y="30"/>
                </a:cxn>
                <a:cxn ang="0">
                  <a:pos x="42" y="37"/>
                </a:cxn>
                <a:cxn ang="0">
                  <a:pos x="46" y="45"/>
                </a:cxn>
                <a:cxn ang="0">
                  <a:pos x="46" y="47"/>
                </a:cxn>
                <a:cxn ang="0">
                  <a:pos x="45" y="56"/>
                </a:cxn>
                <a:cxn ang="0">
                  <a:pos x="39" y="62"/>
                </a:cxn>
                <a:cxn ang="0">
                  <a:pos x="32" y="67"/>
                </a:cxn>
                <a:cxn ang="0">
                  <a:pos x="21" y="68"/>
                </a:cxn>
                <a:cxn ang="0">
                  <a:pos x="11" y="68"/>
                </a:cxn>
                <a:cxn ang="0">
                  <a:pos x="0" y="53"/>
                </a:cxn>
                <a:cxn ang="0">
                  <a:pos x="5" y="56"/>
                </a:cxn>
                <a:cxn ang="0">
                  <a:pos x="16" y="61"/>
                </a:cxn>
                <a:cxn ang="0">
                  <a:pos x="22" y="61"/>
                </a:cxn>
                <a:cxn ang="0">
                  <a:pos x="30" y="58"/>
                </a:cxn>
                <a:cxn ang="0">
                  <a:pos x="35" y="53"/>
                </a:cxn>
                <a:cxn ang="0">
                  <a:pos x="35" y="51"/>
                </a:cxn>
                <a:cxn ang="0">
                  <a:pos x="34" y="46"/>
                </a:cxn>
                <a:cxn ang="0">
                  <a:pos x="24" y="38"/>
                </a:cxn>
                <a:cxn ang="0">
                  <a:pos x="12" y="32"/>
                </a:cxn>
                <a:cxn ang="0">
                  <a:pos x="4" y="24"/>
                </a:cxn>
                <a:cxn ang="0">
                  <a:pos x="2" y="18"/>
                </a:cxn>
                <a:cxn ang="0">
                  <a:pos x="2" y="13"/>
                </a:cxn>
                <a:cxn ang="0">
                  <a:pos x="6" y="7"/>
                </a:cxn>
                <a:cxn ang="0">
                  <a:pos x="17" y="0"/>
                </a:cxn>
                <a:cxn ang="0">
                  <a:pos x="27" y="0"/>
                </a:cxn>
                <a:cxn ang="0">
                  <a:pos x="42" y="2"/>
                </a:cxn>
              </a:cxnLst>
              <a:rect l="0" t="0" r="r" b="b"/>
              <a:pathLst>
                <a:path w="46" h="68">
                  <a:moveTo>
                    <a:pt x="42" y="13"/>
                  </a:moveTo>
                  <a:lnTo>
                    <a:pt x="42" y="13"/>
                  </a:lnTo>
                  <a:lnTo>
                    <a:pt x="38" y="10"/>
                  </a:lnTo>
                  <a:lnTo>
                    <a:pt x="34" y="9"/>
                  </a:lnTo>
                  <a:lnTo>
                    <a:pt x="30" y="8"/>
                  </a:lnTo>
                  <a:lnTo>
                    <a:pt x="26" y="7"/>
                  </a:lnTo>
                  <a:lnTo>
                    <a:pt x="26" y="7"/>
                  </a:lnTo>
                  <a:lnTo>
                    <a:pt x="22" y="8"/>
                  </a:lnTo>
                  <a:lnTo>
                    <a:pt x="17" y="9"/>
                  </a:lnTo>
                  <a:lnTo>
                    <a:pt x="15" y="12"/>
                  </a:lnTo>
                  <a:lnTo>
                    <a:pt x="13" y="16"/>
                  </a:lnTo>
                  <a:lnTo>
                    <a:pt x="13" y="16"/>
                  </a:lnTo>
                  <a:lnTo>
                    <a:pt x="13" y="19"/>
                  </a:lnTo>
                  <a:lnTo>
                    <a:pt x="15" y="20"/>
                  </a:lnTo>
                  <a:lnTo>
                    <a:pt x="18" y="24"/>
                  </a:lnTo>
                  <a:lnTo>
                    <a:pt x="30" y="30"/>
                  </a:lnTo>
                  <a:lnTo>
                    <a:pt x="37" y="34"/>
                  </a:lnTo>
                  <a:lnTo>
                    <a:pt x="42" y="37"/>
                  </a:lnTo>
                  <a:lnTo>
                    <a:pt x="45" y="42"/>
                  </a:lnTo>
                  <a:lnTo>
                    <a:pt x="46" y="45"/>
                  </a:lnTo>
                  <a:lnTo>
                    <a:pt x="46" y="47"/>
                  </a:lnTo>
                  <a:lnTo>
                    <a:pt x="46" y="47"/>
                  </a:lnTo>
                  <a:lnTo>
                    <a:pt x="46" y="52"/>
                  </a:lnTo>
                  <a:lnTo>
                    <a:pt x="45" y="56"/>
                  </a:lnTo>
                  <a:lnTo>
                    <a:pt x="43" y="59"/>
                  </a:lnTo>
                  <a:lnTo>
                    <a:pt x="39" y="62"/>
                  </a:lnTo>
                  <a:lnTo>
                    <a:pt x="35" y="64"/>
                  </a:lnTo>
                  <a:lnTo>
                    <a:pt x="32" y="67"/>
                  </a:lnTo>
                  <a:lnTo>
                    <a:pt x="26" y="68"/>
                  </a:lnTo>
                  <a:lnTo>
                    <a:pt x="21" y="68"/>
                  </a:lnTo>
                  <a:lnTo>
                    <a:pt x="21" y="68"/>
                  </a:lnTo>
                  <a:lnTo>
                    <a:pt x="11" y="68"/>
                  </a:lnTo>
                  <a:lnTo>
                    <a:pt x="2" y="65"/>
                  </a:lnTo>
                  <a:lnTo>
                    <a:pt x="0" y="53"/>
                  </a:lnTo>
                  <a:lnTo>
                    <a:pt x="0" y="53"/>
                  </a:lnTo>
                  <a:lnTo>
                    <a:pt x="5" y="56"/>
                  </a:lnTo>
                  <a:lnTo>
                    <a:pt x="10" y="59"/>
                  </a:lnTo>
                  <a:lnTo>
                    <a:pt x="16" y="61"/>
                  </a:lnTo>
                  <a:lnTo>
                    <a:pt x="22" y="61"/>
                  </a:lnTo>
                  <a:lnTo>
                    <a:pt x="22" y="61"/>
                  </a:lnTo>
                  <a:lnTo>
                    <a:pt x="26" y="61"/>
                  </a:lnTo>
                  <a:lnTo>
                    <a:pt x="30" y="58"/>
                  </a:lnTo>
                  <a:lnTo>
                    <a:pt x="34" y="56"/>
                  </a:lnTo>
                  <a:lnTo>
                    <a:pt x="35" y="53"/>
                  </a:lnTo>
                  <a:lnTo>
                    <a:pt x="35" y="51"/>
                  </a:lnTo>
                  <a:lnTo>
                    <a:pt x="35" y="51"/>
                  </a:lnTo>
                  <a:lnTo>
                    <a:pt x="35" y="48"/>
                  </a:lnTo>
                  <a:lnTo>
                    <a:pt x="34" y="46"/>
                  </a:lnTo>
                  <a:lnTo>
                    <a:pt x="30" y="42"/>
                  </a:lnTo>
                  <a:lnTo>
                    <a:pt x="24" y="38"/>
                  </a:lnTo>
                  <a:lnTo>
                    <a:pt x="18" y="36"/>
                  </a:lnTo>
                  <a:lnTo>
                    <a:pt x="12" y="32"/>
                  </a:lnTo>
                  <a:lnTo>
                    <a:pt x="7" y="29"/>
                  </a:lnTo>
                  <a:lnTo>
                    <a:pt x="4" y="24"/>
                  </a:lnTo>
                  <a:lnTo>
                    <a:pt x="2" y="21"/>
                  </a:lnTo>
                  <a:lnTo>
                    <a:pt x="2" y="18"/>
                  </a:lnTo>
                  <a:lnTo>
                    <a:pt x="2" y="18"/>
                  </a:lnTo>
                  <a:lnTo>
                    <a:pt x="2" y="13"/>
                  </a:lnTo>
                  <a:lnTo>
                    <a:pt x="4" y="9"/>
                  </a:lnTo>
                  <a:lnTo>
                    <a:pt x="6" y="7"/>
                  </a:lnTo>
                  <a:lnTo>
                    <a:pt x="10" y="4"/>
                  </a:lnTo>
                  <a:lnTo>
                    <a:pt x="17" y="0"/>
                  </a:lnTo>
                  <a:lnTo>
                    <a:pt x="27" y="0"/>
                  </a:lnTo>
                  <a:lnTo>
                    <a:pt x="27" y="0"/>
                  </a:lnTo>
                  <a:lnTo>
                    <a:pt x="34" y="0"/>
                  </a:lnTo>
                  <a:lnTo>
                    <a:pt x="42" y="2"/>
                  </a:lnTo>
                  <a:lnTo>
                    <a:pt x="42"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2" name="Freeform 392"/>
            <p:cNvSpPr>
              <a:spLocks/>
            </p:cNvSpPr>
            <p:nvPr userDrawn="1"/>
          </p:nvSpPr>
          <p:spPr bwMode="auto">
            <a:xfrm>
              <a:off x="5231" y="4022"/>
              <a:ext cx="28" cy="55"/>
            </a:xfrm>
            <a:custGeom>
              <a:avLst/>
              <a:gdLst/>
              <a:ahLst/>
              <a:cxnLst>
                <a:cxn ang="0">
                  <a:pos x="15" y="52"/>
                </a:cxn>
                <a:cxn ang="0">
                  <a:pos x="15" y="52"/>
                </a:cxn>
                <a:cxn ang="0">
                  <a:pos x="15" y="59"/>
                </a:cxn>
                <a:cxn ang="0">
                  <a:pos x="16" y="63"/>
                </a:cxn>
                <a:cxn ang="0">
                  <a:pos x="18" y="65"/>
                </a:cxn>
                <a:cxn ang="0">
                  <a:pos x="18" y="65"/>
                </a:cxn>
                <a:cxn ang="0">
                  <a:pos x="0" y="65"/>
                </a:cxn>
                <a:cxn ang="0">
                  <a:pos x="0" y="65"/>
                </a:cxn>
                <a:cxn ang="0">
                  <a:pos x="0" y="65"/>
                </a:cxn>
                <a:cxn ang="0">
                  <a:pos x="2" y="63"/>
                </a:cxn>
                <a:cxn ang="0">
                  <a:pos x="4" y="59"/>
                </a:cxn>
                <a:cxn ang="0">
                  <a:pos x="5" y="52"/>
                </a:cxn>
                <a:cxn ang="0">
                  <a:pos x="5" y="15"/>
                </a:cxn>
                <a:cxn ang="0">
                  <a:pos x="5" y="15"/>
                </a:cxn>
                <a:cxn ang="0">
                  <a:pos x="4" y="7"/>
                </a:cxn>
                <a:cxn ang="0">
                  <a:pos x="2" y="3"/>
                </a:cxn>
                <a:cxn ang="0">
                  <a:pos x="0" y="0"/>
                </a:cxn>
                <a:cxn ang="0">
                  <a:pos x="0" y="0"/>
                </a:cxn>
                <a:cxn ang="0">
                  <a:pos x="32" y="0"/>
                </a:cxn>
                <a:cxn ang="0">
                  <a:pos x="32" y="0"/>
                </a:cxn>
                <a:cxn ang="0">
                  <a:pos x="34" y="0"/>
                </a:cxn>
                <a:cxn ang="0">
                  <a:pos x="37" y="0"/>
                </a:cxn>
                <a:cxn ang="0">
                  <a:pos x="37" y="0"/>
                </a:cxn>
                <a:cxn ang="0">
                  <a:pos x="37" y="11"/>
                </a:cxn>
                <a:cxn ang="0">
                  <a:pos x="37" y="11"/>
                </a:cxn>
                <a:cxn ang="0">
                  <a:pos x="37" y="11"/>
                </a:cxn>
                <a:cxn ang="0">
                  <a:pos x="34" y="9"/>
                </a:cxn>
                <a:cxn ang="0">
                  <a:pos x="31" y="8"/>
                </a:cxn>
                <a:cxn ang="0">
                  <a:pos x="25" y="8"/>
                </a:cxn>
                <a:cxn ang="0">
                  <a:pos x="25" y="8"/>
                </a:cxn>
                <a:cxn ang="0">
                  <a:pos x="15" y="9"/>
                </a:cxn>
                <a:cxn ang="0">
                  <a:pos x="15" y="27"/>
                </a:cxn>
                <a:cxn ang="0">
                  <a:pos x="27" y="27"/>
                </a:cxn>
                <a:cxn ang="0">
                  <a:pos x="27" y="27"/>
                </a:cxn>
                <a:cxn ang="0">
                  <a:pos x="31" y="26"/>
                </a:cxn>
                <a:cxn ang="0">
                  <a:pos x="31" y="26"/>
                </a:cxn>
                <a:cxn ang="0">
                  <a:pos x="31" y="37"/>
                </a:cxn>
                <a:cxn ang="0">
                  <a:pos x="31" y="37"/>
                </a:cxn>
                <a:cxn ang="0">
                  <a:pos x="31" y="37"/>
                </a:cxn>
                <a:cxn ang="0">
                  <a:pos x="29" y="35"/>
                </a:cxn>
                <a:cxn ang="0">
                  <a:pos x="27" y="35"/>
                </a:cxn>
                <a:cxn ang="0">
                  <a:pos x="22" y="34"/>
                </a:cxn>
                <a:cxn ang="0">
                  <a:pos x="15" y="34"/>
                </a:cxn>
                <a:cxn ang="0">
                  <a:pos x="15" y="52"/>
                </a:cxn>
              </a:cxnLst>
              <a:rect l="0" t="0" r="r" b="b"/>
              <a:pathLst>
                <a:path w="37" h="65">
                  <a:moveTo>
                    <a:pt x="15" y="52"/>
                  </a:moveTo>
                  <a:lnTo>
                    <a:pt x="15" y="52"/>
                  </a:lnTo>
                  <a:lnTo>
                    <a:pt x="15" y="59"/>
                  </a:lnTo>
                  <a:lnTo>
                    <a:pt x="16" y="63"/>
                  </a:lnTo>
                  <a:lnTo>
                    <a:pt x="18" y="65"/>
                  </a:lnTo>
                  <a:lnTo>
                    <a:pt x="18" y="65"/>
                  </a:lnTo>
                  <a:lnTo>
                    <a:pt x="0" y="65"/>
                  </a:lnTo>
                  <a:lnTo>
                    <a:pt x="0" y="65"/>
                  </a:lnTo>
                  <a:lnTo>
                    <a:pt x="0" y="65"/>
                  </a:lnTo>
                  <a:lnTo>
                    <a:pt x="2" y="63"/>
                  </a:lnTo>
                  <a:lnTo>
                    <a:pt x="4" y="59"/>
                  </a:lnTo>
                  <a:lnTo>
                    <a:pt x="5" y="52"/>
                  </a:lnTo>
                  <a:lnTo>
                    <a:pt x="5" y="15"/>
                  </a:lnTo>
                  <a:lnTo>
                    <a:pt x="5" y="15"/>
                  </a:lnTo>
                  <a:lnTo>
                    <a:pt x="4" y="7"/>
                  </a:lnTo>
                  <a:lnTo>
                    <a:pt x="2" y="3"/>
                  </a:lnTo>
                  <a:lnTo>
                    <a:pt x="0" y="0"/>
                  </a:lnTo>
                  <a:lnTo>
                    <a:pt x="0" y="0"/>
                  </a:lnTo>
                  <a:lnTo>
                    <a:pt x="32" y="0"/>
                  </a:lnTo>
                  <a:lnTo>
                    <a:pt x="32" y="0"/>
                  </a:lnTo>
                  <a:lnTo>
                    <a:pt x="34" y="0"/>
                  </a:lnTo>
                  <a:lnTo>
                    <a:pt x="37" y="0"/>
                  </a:lnTo>
                  <a:lnTo>
                    <a:pt x="37" y="0"/>
                  </a:lnTo>
                  <a:lnTo>
                    <a:pt x="37" y="11"/>
                  </a:lnTo>
                  <a:lnTo>
                    <a:pt x="37" y="11"/>
                  </a:lnTo>
                  <a:lnTo>
                    <a:pt x="37" y="11"/>
                  </a:lnTo>
                  <a:lnTo>
                    <a:pt x="34" y="9"/>
                  </a:lnTo>
                  <a:lnTo>
                    <a:pt x="31" y="8"/>
                  </a:lnTo>
                  <a:lnTo>
                    <a:pt x="25" y="8"/>
                  </a:lnTo>
                  <a:lnTo>
                    <a:pt x="25" y="8"/>
                  </a:lnTo>
                  <a:lnTo>
                    <a:pt x="15" y="9"/>
                  </a:lnTo>
                  <a:lnTo>
                    <a:pt x="15" y="27"/>
                  </a:lnTo>
                  <a:lnTo>
                    <a:pt x="27" y="27"/>
                  </a:lnTo>
                  <a:lnTo>
                    <a:pt x="27" y="27"/>
                  </a:lnTo>
                  <a:lnTo>
                    <a:pt x="31" y="26"/>
                  </a:lnTo>
                  <a:lnTo>
                    <a:pt x="31" y="26"/>
                  </a:lnTo>
                  <a:lnTo>
                    <a:pt x="31" y="37"/>
                  </a:lnTo>
                  <a:lnTo>
                    <a:pt x="31" y="37"/>
                  </a:lnTo>
                  <a:lnTo>
                    <a:pt x="31" y="37"/>
                  </a:lnTo>
                  <a:lnTo>
                    <a:pt x="29" y="35"/>
                  </a:lnTo>
                  <a:lnTo>
                    <a:pt x="27" y="35"/>
                  </a:lnTo>
                  <a:lnTo>
                    <a:pt x="22" y="34"/>
                  </a:lnTo>
                  <a:lnTo>
                    <a:pt x="15" y="34"/>
                  </a:lnTo>
                  <a:lnTo>
                    <a:pt x="15" y="52"/>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3" name="Freeform 393"/>
            <p:cNvSpPr>
              <a:spLocks noEditPoints="1"/>
            </p:cNvSpPr>
            <p:nvPr userDrawn="1"/>
          </p:nvSpPr>
          <p:spPr bwMode="auto">
            <a:xfrm>
              <a:off x="5261" y="4020"/>
              <a:ext cx="56" cy="58"/>
            </a:xfrm>
            <a:custGeom>
              <a:avLst/>
              <a:gdLst/>
              <a:ahLst/>
              <a:cxnLst>
                <a:cxn ang="0">
                  <a:pos x="73" y="33"/>
                </a:cxn>
                <a:cxn ang="0">
                  <a:pos x="70" y="47"/>
                </a:cxn>
                <a:cxn ang="0">
                  <a:pos x="62" y="58"/>
                </a:cxn>
                <a:cxn ang="0">
                  <a:pos x="51" y="65"/>
                </a:cxn>
                <a:cxn ang="0">
                  <a:pos x="36" y="68"/>
                </a:cxn>
                <a:cxn ang="0">
                  <a:pos x="30" y="68"/>
                </a:cxn>
                <a:cxn ang="0">
                  <a:pos x="16" y="63"/>
                </a:cxn>
                <a:cxn ang="0">
                  <a:pos x="7" y="54"/>
                </a:cxn>
                <a:cxn ang="0">
                  <a:pos x="2" y="41"/>
                </a:cxn>
                <a:cxn ang="0">
                  <a:pos x="0" y="35"/>
                </a:cxn>
                <a:cxn ang="0">
                  <a:pos x="3" y="21"/>
                </a:cxn>
                <a:cxn ang="0">
                  <a:pos x="11" y="10"/>
                </a:cxn>
                <a:cxn ang="0">
                  <a:pos x="22" y="3"/>
                </a:cxn>
                <a:cxn ang="0">
                  <a:pos x="37" y="0"/>
                </a:cxn>
                <a:cxn ang="0">
                  <a:pos x="45" y="0"/>
                </a:cxn>
                <a:cxn ang="0">
                  <a:pos x="58" y="6"/>
                </a:cxn>
                <a:cxn ang="0">
                  <a:pos x="67" y="15"/>
                </a:cxn>
                <a:cxn ang="0">
                  <a:pos x="71" y="27"/>
                </a:cxn>
                <a:cxn ang="0">
                  <a:pos x="73" y="33"/>
                </a:cxn>
                <a:cxn ang="0">
                  <a:pos x="11" y="33"/>
                </a:cxn>
                <a:cxn ang="0">
                  <a:pos x="14" y="43"/>
                </a:cxn>
                <a:cxn ang="0">
                  <a:pos x="19" y="52"/>
                </a:cxn>
                <a:cxn ang="0">
                  <a:pos x="26" y="59"/>
                </a:cxn>
                <a:cxn ang="0">
                  <a:pos x="37" y="61"/>
                </a:cxn>
                <a:cxn ang="0">
                  <a:pos x="42" y="60"/>
                </a:cxn>
                <a:cxn ang="0">
                  <a:pos x="52" y="57"/>
                </a:cxn>
                <a:cxn ang="0">
                  <a:pos x="58" y="50"/>
                </a:cxn>
                <a:cxn ang="0">
                  <a:pos x="60" y="41"/>
                </a:cxn>
                <a:cxn ang="0">
                  <a:pos x="62" y="36"/>
                </a:cxn>
                <a:cxn ang="0">
                  <a:pos x="59" y="25"/>
                </a:cxn>
                <a:cxn ang="0">
                  <a:pos x="56" y="16"/>
                </a:cxn>
                <a:cxn ang="0">
                  <a:pos x="47" y="10"/>
                </a:cxn>
                <a:cxn ang="0">
                  <a:pos x="37" y="8"/>
                </a:cxn>
                <a:cxn ang="0">
                  <a:pos x="31" y="8"/>
                </a:cxn>
                <a:cxn ang="0">
                  <a:pos x="22" y="11"/>
                </a:cxn>
                <a:cxn ang="0">
                  <a:pos x="15" y="19"/>
                </a:cxn>
                <a:cxn ang="0">
                  <a:pos x="13" y="27"/>
                </a:cxn>
                <a:cxn ang="0">
                  <a:pos x="11" y="33"/>
                </a:cxn>
              </a:cxnLst>
              <a:rect l="0" t="0" r="r" b="b"/>
              <a:pathLst>
                <a:path w="73" h="68">
                  <a:moveTo>
                    <a:pt x="73" y="33"/>
                  </a:moveTo>
                  <a:lnTo>
                    <a:pt x="73" y="33"/>
                  </a:lnTo>
                  <a:lnTo>
                    <a:pt x="71" y="41"/>
                  </a:lnTo>
                  <a:lnTo>
                    <a:pt x="70" y="47"/>
                  </a:lnTo>
                  <a:lnTo>
                    <a:pt x="67" y="53"/>
                  </a:lnTo>
                  <a:lnTo>
                    <a:pt x="62" y="58"/>
                  </a:lnTo>
                  <a:lnTo>
                    <a:pt x="57" y="63"/>
                  </a:lnTo>
                  <a:lnTo>
                    <a:pt x="51" y="65"/>
                  </a:lnTo>
                  <a:lnTo>
                    <a:pt x="43" y="68"/>
                  </a:lnTo>
                  <a:lnTo>
                    <a:pt x="36" y="68"/>
                  </a:lnTo>
                  <a:lnTo>
                    <a:pt x="36" y="68"/>
                  </a:lnTo>
                  <a:lnTo>
                    <a:pt x="30" y="68"/>
                  </a:lnTo>
                  <a:lnTo>
                    <a:pt x="22" y="65"/>
                  </a:lnTo>
                  <a:lnTo>
                    <a:pt x="16" y="63"/>
                  </a:lnTo>
                  <a:lnTo>
                    <a:pt x="11" y="59"/>
                  </a:lnTo>
                  <a:lnTo>
                    <a:pt x="7" y="54"/>
                  </a:lnTo>
                  <a:lnTo>
                    <a:pt x="3" y="48"/>
                  </a:lnTo>
                  <a:lnTo>
                    <a:pt x="2" y="41"/>
                  </a:lnTo>
                  <a:lnTo>
                    <a:pt x="0" y="35"/>
                  </a:lnTo>
                  <a:lnTo>
                    <a:pt x="0" y="35"/>
                  </a:lnTo>
                  <a:lnTo>
                    <a:pt x="2" y="27"/>
                  </a:lnTo>
                  <a:lnTo>
                    <a:pt x="3" y="21"/>
                  </a:lnTo>
                  <a:lnTo>
                    <a:pt x="7" y="15"/>
                  </a:lnTo>
                  <a:lnTo>
                    <a:pt x="11" y="10"/>
                  </a:lnTo>
                  <a:lnTo>
                    <a:pt x="16" y="5"/>
                  </a:lnTo>
                  <a:lnTo>
                    <a:pt x="22" y="3"/>
                  </a:lnTo>
                  <a:lnTo>
                    <a:pt x="30" y="0"/>
                  </a:lnTo>
                  <a:lnTo>
                    <a:pt x="37" y="0"/>
                  </a:lnTo>
                  <a:lnTo>
                    <a:pt x="37" y="0"/>
                  </a:lnTo>
                  <a:lnTo>
                    <a:pt x="45" y="0"/>
                  </a:lnTo>
                  <a:lnTo>
                    <a:pt x="52" y="3"/>
                  </a:lnTo>
                  <a:lnTo>
                    <a:pt x="58" y="6"/>
                  </a:lnTo>
                  <a:lnTo>
                    <a:pt x="63" y="10"/>
                  </a:lnTo>
                  <a:lnTo>
                    <a:pt x="67" y="15"/>
                  </a:lnTo>
                  <a:lnTo>
                    <a:pt x="70" y="21"/>
                  </a:lnTo>
                  <a:lnTo>
                    <a:pt x="71" y="27"/>
                  </a:lnTo>
                  <a:lnTo>
                    <a:pt x="73" y="33"/>
                  </a:lnTo>
                  <a:lnTo>
                    <a:pt x="73" y="33"/>
                  </a:lnTo>
                  <a:close/>
                  <a:moveTo>
                    <a:pt x="11" y="33"/>
                  </a:moveTo>
                  <a:lnTo>
                    <a:pt x="11" y="33"/>
                  </a:lnTo>
                  <a:lnTo>
                    <a:pt x="13" y="38"/>
                  </a:lnTo>
                  <a:lnTo>
                    <a:pt x="14" y="43"/>
                  </a:lnTo>
                  <a:lnTo>
                    <a:pt x="15" y="48"/>
                  </a:lnTo>
                  <a:lnTo>
                    <a:pt x="19" y="52"/>
                  </a:lnTo>
                  <a:lnTo>
                    <a:pt x="22" y="55"/>
                  </a:lnTo>
                  <a:lnTo>
                    <a:pt x="26" y="59"/>
                  </a:lnTo>
                  <a:lnTo>
                    <a:pt x="31" y="60"/>
                  </a:lnTo>
                  <a:lnTo>
                    <a:pt x="37" y="61"/>
                  </a:lnTo>
                  <a:lnTo>
                    <a:pt x="37" y="61"/>
                  </a:lnTo>
                  <a:lnTo>
                    <a:pt x="42" y="60"/>
                  </a:lnTo>
                  <a:lnTo>
                    <a:pt x="47" y="59"/>
                  </a:lnTo>
                  <a:lnTo>
                    <a:pt x="52" y="57"/>
                  </a:lnTo>
                  <a:lnTo>
                    <a:pt x="54" y="54"/>
                  </a:lnTo>
                  <a:lnTo>
                    <a:pt x="58" y="50"/>
                  </a:lnTo>
                  <a:lnTo>
                    <a:pt x="59" y="46"/>
                  </a:lnTo>
                  <a:lnTo>
                    <a:pt x="60" y="41"/>
                  </a:lnTo>
                  <a:lnTo>
                    <a:pt x="62" y="36"/>
                  </a:lnTo>
                  <a:lnTo>
                    <a:pt x="62" y="36"/>
                  </a:lnTo>
                  <a:lnTo>
                    <a:pt x="60" y="30"/>
                  </a:lnTo>
                  <a:lnTo>
                    <a:pt x="59" y="25"/>
                  </a:lnTo>
                  <a:lnTo>
                    <a:pt x="58" y="20"/>
                  </a:lnTo>
                  <a:lnTo>
                    <a:pt x="56" y="16"/>
                  </a:lnTo>
                  <a:lnTo>
                    <a:pt x="52" y="12"/>
                  </a:lnTo>
                  <a:lnTo>
                    <a:pt x="47" y="10"/>
                  </a:lnTo>
                  <a:lnTo>
                    <a:pt x="42" y="8"/>
                  </a:lnTo>
                  <a:lnTo>
                    <a:pt x="37" y="8"/>
                  </a:lnTo>
                  <a:lnTo>
                    <a:pt x="37" y="8"/>
                  </a:lnTo>
                  <a:lnTo>
                    <a:pt x="31" y="8"/>
                  </a:lnTo>
                  <a:lnTo>
                    <a:pt x="26" y="9"/>
                  </a:lnTo>
                  <a:lnTo>
                    <a:pt x="22" y="11"/>
                  </a:lnTo>
                  <a:lnTo>
                    <a:pt x="19" y="15"/>
                  </a:lnTo>
                  <a:lnTo>
                    <a:pt x="15" y="19"/>
                  </a:lnTo>
                  <a:lnTo>
                    <a:pt x="14" y="22"/>
                  </a:lnTo>
                  <a:lnTo>
                    <a:pt x="13" y="27"/>
                  </a:lnTo>
                  <a:lnTo>
                    <a:pt x="11" y="33"/>
                  </a:lnTo>
                  <a:lnTo>
                    <a:pt x="11" y="3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4" name="Freeform 394"/>
            <p:cNvSpPr>
              <a:spLocks/>
            </p:cNvSpPr>
            <p:nvPr userDrawn="1"/>
          </p:nvSpPr>
          <p:spPr bwMode="auto">
            <a:xfrm>
              <a:off x="5323" y="4022"/>
              <a:ext cx="43" cy="55"/>
            </a:xfrm>
            <a:custGeom>
              <a:avLst/>
              <a:gdLst/>
              <a:ahLst/>
              <a:cxnLst>
                <a:cxn ang="0">
                  <a:pos x="23" y="0"/>
                </a:cxn>
                <a:cxn ang="0">
                  <a:pos x="23" y="0"/>
                </a:cxn>
                <a:cxn ang="0">
                  <a:pos x="32" y="2"/>
                </a:cxn>
                <a:cxn ang="0">
                  <a:pos x="39" y="5"/>
                </a:cxn>
                <a:cxn ang="0">
                  <a:pos x="43" y="10"/>
                </a:cxn>
                <a:cxn ang="0">
                  <a:pos x="44" y="16"/>
                </a:cxn>
                <a:cxn ang="0">
                  <a:pos x="44" y="16"/>
                </a:cxn>
                <a:cxn ang="0">
                  <a:pos x="43" y="23"/>
                </a:cxn>
                <a:cxn ang="0">
                  <a:pos x="39" y="27"/>
                </a:cxn>
                <a:cxn ang="0">
                  <a:pos x="34" y="31"/>
                </a:cxn>
                <a:cxn ang="0">
                  <a:pos x="28" y="34"/>
                </a:cxn>
                <a:cxn ang="0">
                  <a:pos x="43" y="52"/>
                </a:cxn>
                <a:cxn ang="0">
                  <a:pos x="43" y="52"/>
                </a:cxn>
                <a:cxn ang="0">
                  <a:pos x="50" y="59"/>
                </a:cxn>
                <a:cxn ang="0">
                  <a:pos x="59" y="65"/>
                </a:cxn>
                <a:cxn ang="0">
                  <a:pos x="49" y="65"/>
                </a:cxn>
                <a:cxn ang="0">
                  <a:pos x="49" y="65"/>
                </a:cxn>
                <a:cxn ang="0">
                  <a:pos x="43" y="64"/>
                </a:cxn>
                <a:cxn ang="0">
                  <a:pos x="40" y="63"/>
                </a:cxn>
                <a:cxn ang="0">
                  <a:pos x="38" y="60"/>
                </a:cxn>
                <a:cxn ang="0">
                  <a:pos x="26" y="46"/>
                </a:cxn>
                <a:cxn ang="0">
                  <a:pos x="17" y="32"/>
                </a:cxn>
                <a:cxn ang="0">
                  <a:pos x="17" y="32"/>
                </a:cxn>
                <a:cxn ang="0">
                  <a:pos x="23" y="30"/>
                </a:cxn>
                <a:cxn ang="0">
                  <a:pos x="28" y="27"/>
                </a:cxn>
                <a:cxn ang="0">
                  <a:pos x="32" y="24"/>
                </a:cxn>
                <a:cxn ang="0">
                  <a:pos x="33" y="21"/>
                </a:cxn>
                <a:cxn ang="0">
                  <a:pos x="34" y="18"/>
                </a:cxn>
                <a:cxn ang="0">
                  <a:pos x="34" y="18"/>
                </a:cxn>
                <a:cxn ang="0">
                  <a:pos x="33" y="13"/>
                </a:cxn>
                <a:cxn ang="0">
                  <a:pos x="30" y="9"/>
                </a:cxn>
                <a:cxn ang="0">
                  <a:pos x="26" y="8"/>
                </a:cxn>
                <a:cxn ang="0">
                  <a:pos x="21" y="7"/>
                </a:cxn>
                <a:cxn ang="0">
                  <a:pos x="21" y="7"/>
                </a:cxn>
                <a:cxn ang="0">
                  <a:pos x="15" y="8"/>
                </a:cxn>
                <a:cxn ang="0">
                  <a:pos x="15" y="52"/>
                </a:cxn>
                <a:cxn ang="0">
                  <a:pos x="15" y="52"/>
                </a:cxn>
                <a:cxn ang="0">
                  <a:pos x="15" y="59"/>
                </a:cxn>
                <a:cxn ang="0">
                  <a:pos x="16" y="63"/>
                </a:cxn>
                <a:cxn ang="0">
                  <a:pos x="19" y="65"/>
                </a:cxn>
                <a:cxn ang="0">
                  <a:pos x="19" y="65"/>
                </a:cxn>
                <a:cxn ang="0">
                  <a:pos x="0" y="65"/>
                </a:cxn>
                <a:cxn ang="0">
                  <a:pos x="0" y="65"/>
                </a:cxn>
                <a:cxn ang="0">
                  <a:pos x="0" y="65"/>
                </a:cxn>
                <a:cxn ang="0">
                  <a:pos x="2" y="63"/>
                </a:cxn>
                <a:cxn ang="0">
                  <a:pos x="4" y="59"/>
                </a:cxn>
                <a:cxn ang="0">
                  <a:pos x="5" y="52"/>
                </a:cxn>
                <a:cxn ang="0">
                  <a:pos x="5" y="15"/>
                </a:cxn>
                <a:cxn ang="0">
                  <a:pos x="5" y="15"/>
                </a:cxn>
                <a:cxn ang="0">
                  <a:pos x="4" y="7"/>
                </a:cxn>
                <a:cxn ang="0">
                  <a:pos x="2" y="3"/>
                </a:cxn>
                <a:cxn ang="0">
                  <a:pos x="0" y="0"/>
                </a:cxn>
                <a:cxn ang="0">
                  <a:pos x="0" y="0"/>
                </a:cxn>
                <a:cxn ang="0">
                  <a:pos x="23" y="0"/>
                </a:cxn>
              </a:cxnLst>
              <a:rect l="0" t="0" r="r" b="b"/>
              <a:pathLst>
                <a:path w="59" h="65">
                  <a:moveTo>
                    <a:pt x="23" y="0"/>
                  </a:moveTo>
                  <a:lnTo>
                    <a:pt x="23" y="0"/>
                  </a:lnTo>
                  <a:lnTo>
                    <a:pt x="32" y="2"/>
                  </a:lnTo>
                  <a:lnTo>
                    <a:pt x="39" y="5"/>
                  </a:lnTo>
                  <a:lnTo>
                    <a:pt x="43" y="10"/>
                  </a:lnTo>
                  <a:lnTo>
                    <a:pt x="44" y="16"/>
                  </a:lnTo>
                  <a:lnTo>
                    <a:pt x="44" y="16"/>
                  </a:lnTo>
                  <a:lnTo>
                    <a:pt x="43" y="23"/>
                  </a:lnTo>
                  <a:lnTo>
                    <a:pt x="39" y="27"/>
                  </a:lnTo>
                  <a:lnTo>
                    <a:pt x="34" y="31"/>
                  </a:lnTo>
                  <a:lnTo>
                    <a:pt x="28" y="34"/>
                  </a:lnTo>
                  <a:lnTo>
                    <a:pt x="43" y="52"/>
                  </a:lnTo>
                  <a:lnTo>
                    <a:pt x="43" y="52"/>
                  </a:lnTo>
                  <a:lnTo>
                    <a:pt x="50" y="59"/>
                  </a:lnTo>
                  <a:lnTo>
                    <a:pt x="59" y="65"/>
                  </a:lnTo>
                  <a:lnTo>
                    <a:pt x="49" y="65"/>
                  </a:lnTo>
                  <a:lnTo>
                    <a:pt x="49" y="65"/>
                  </a:lnTo>
                  <a:lnTo>
                    <a:pt x="43" y="64"/>
                  </a:lnTo>
                  <a:lnTo>
                    <a:pt x="40" y="63"/>
                  </a:lnTo>
                  <a:lnTo>
                    <a:pt x="38" y="60"/>
                  </a:lnTo>
                  <a:lnTo>
                    <a:pt x="26" y="46"/>
                  </a:lnTo>
                  <a:lnTo>
                    <a:pt x="17" y="32"/>
                  </a:lnTo>
                  <a:lnTo>
                    <a:pt x="17" y="32"/>
                  </a:lnTo>
                  <a:lnTo>
                    <a:pt x="23" y="30"/>
                  </a:lnTo>
                  <a:lnTo>
                    <a:pt x="28" y="27"/>
                  </a:lnTo>
                  <a:lnTo>
                    <a:pt x="32" y="24"/>
                  </a:lnTo>
                  <a:lnTo>
                    <a:pt x="33" y="21"/>
                  </a:lnTo>
                  <a:lnTo>
                    <a:pt x="34" y="18"/>
                  </a:lnTo>
                  <a:lnTo>
                    <a:pt x="34" y="18"/>
                  </a:lnTo>
                  <a:lnTo>
                    <a:pt x="33" y="13"/>
                  </a:lnTo>
                  <a:lnTo>
                    <a:pt x="30" y="9"/>
                  </a:lnTo>
                  <a:lnTo>
                    <a:pt x="26" y="8"/>
                  </a:lnTo>
                  <a:lnTo>
                    <a:pt x="21" y="7"/>
                  </a:lnTo>
                  <a:lnTo>
                    <a:pt x="21" y="7"/>
                  </a:lnTo>
                  <a:lnTo>
                    <a:pt x="15" y="8"/>
                  </a:lnTo>
                  <a:lnTo>
                    <a:pt x="15" y="52"/>
                  </a:lnTo>
                  <a:lnTo>
                    <a:pt x="15" y="52"/>
                  </a:lnTo>
                  <a:lnTo>
                    <a:pt x="15" y="59"/>
                  </a:lnTo>
                  <a:lnTo>
                    <a:pt x="16" y="63"/>
                  </a:lnTo>
                  <a:lnTo>
                    <a:pt x="19" y="65"/>
                  </a:lnTo>
                  <a:lnTo>
                    <a:pt x="19" y="65"/>
                  </a:lnTo>
                  <a:lnTo>
                    <a:pt x="0" y="65"/>
                  </a:lnTo>
                  <a:lnTo>
                    <a:pt x="0" y="65"/>
                  </a:lnTo>
                  <a:lnTo>
                    <a:pt x="0" y="65"/>
                  </a:lnTo>
                  <a:lnTo>
                    <a:pt x="2" y="63"/>
                  </a:lnTo>
                  <a:lnTo>
                    <a:pt x="4" y="59"/>
                  </a:lnTo>
                  <a:lnTo>
                    <a:pt x="5" y="52"/>
                  </a:lnTo>
                  <a:lnTo>
                    <a:pt x="5" y="15"/>
                  </a:lnTo>
                  <a:lnTo>
                    <a:pt x="5" y="15"/>
                  </a:lnTo>
                  <a:lnTo>
                    <a:pt x="4" y="7"/>
                  </a:lnTo>
                  <a:lnTo>
                    <a:pt x="2" y="3"/>
                  </a:lnTo>
                  <a:lnTo>
                    <a:pt x="0" y="0"/>
                  </a:lnTo>
                  <a:lnTo>
                    <a:pt x="0" y="0"/>
                  </a:lnTo>
                  <a:lnTo>
                    <a:pt x="23" y="0"/>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5" name="Freeform 395"/>
            <p:cNvSpPr>
              <a:spLocks/>
            </p:cNvSpPr>
            <p:nvPr userDrawn="1"/>
          </p:nvSpPr>
          <p:spPr bwMode="auto">
            <a:xfrm>
              <a:off x="5401" y="4022"/>
              <a:ext cx="68" cy="56"/>
            </a:xfrm>
            <a:custGeom>
              <a:avLst/>
              <a:gdLst/>
              <a:ahLst/>
              <a:cxnLst>
                <a:cxn ang="0">
                  <a:pos x="61" y="7"/>
                </a:cxn>
                <a:cxn ang="0">
                  <a:pos x="61" y="7"/>
                </a:cxn>
                <a:cxn ang="0">
                  <a:pos x="63" y="0"/>
                </a:cxn>
                <a:cxn ang="0">
                  <a:pos x="63" y="0"/>
                </a:cxn>
                <a:cxn ang="0">
                  <a:pos x="80" y="0"/>
                </a:cxn>
                <a:cxn ang="0">
                  <a:pos x="80" y="0"/>
                </a:cxn>
                <a:cxn ang="0">
                  <a:pos x="80" y="0"/>
                </a:cxn>
                <a:cxn ang="0">
                  <a:pos x="79" y="2"/>
                </a:cxn>
                <a:cxn ang="0">
                  <a:pos x="77" y="3"/>
                </a:cxn>
                <a:cxn ang="0">
                  <a:pos x="77" y="7"/>
                </a:cxn>
                <a:cxn ang="0">
                  <a:pos x="84" y="56"/>
                </a:cxn>
                <a:cxn ang="0">
                  <a:pos x="84" y="56"/>
                </a:cxn>
                <a:cxn ang="0">
                  <a:pos x="85" y="60"/>
                </a:cxn>
                <a:cxn ang="0">
                  <a:pos x="86" y="63"/>
                </a:cxn>
                <a:cxn ang="0">
                  <a:pos x="88" y="65"/>
                </a:cxn>
                <a:cxn ang="0">
                  <a:pos x="88" y="65"/>
                </a:cxn>
                <a:cxn ang="0">
                  <a:pos x="70" y="65"/>
                </a:cxn>
                <a:cxn ang="0">
                  <a:pos x="70" y="65"/>
                </a:cxn>
                <a:cxn ang="0">
                  <a:pos x="70" y="65"/>
                </a:cxn>
                <a:cxn ang="0">
                  <a:pos x="71" y="64"/>
                </a:cxn>
                <a:cxn ang="0">
                  <a:pos x="72" y="63"/>
                </a:cxn>
                <a:cxn ang="0">
                  <a:pos x="74" y="58"/>
                </a:cxn>
                <a:cxn ang="0">
                  <a:pos x="68" y="10"/>
                </a:cxn>
                <a:cxn ang="0">
                  <a:pos x="46" y="67"/>
                </a:cxn>
                <a:cxn ang="0">
                  <a:pos x="46" y="67"/>
                </a:cxn>
                <a:cxn ang="0">
                  <a:pos x="41" y="62"/>
                </a:cxn>
                <a:cxn ang="0">
                  <a:pos x="37" y="54"/>
                </a:cxn>
                <a:cxn ang="0">
                  <a:pos x="19" y="10"/>
                </a:cxn>
                <a:cxn ang="0">
                  <a:pos x="12" y="53"/>
                </a:cxn>
                <a:cxn ang="0">
                  <a:pos x="12" y="53"/>
                </a:cxn>
                <a:cxn ang="0">
                  <a:pos x="12" y="60"/>
                </a:cxn>
                <a:cxn ang="0">
                  <a:pos x="14" y="63"/>
                </a:cxn>
                <a:cxn ang="0">
                  <a:pos x="16" y="65"/>
                </a:cxn>
                <a:cxn ang="0">
                  <a:pos x="16" y="65"/>
                </a:cxn>
                <a:cxn ang="0">
                  <a:pos x="0" y="65"/>
                </a:cxn>
                <a:cxn ang="0">
                  <a:pos x="0" y="65"/>
                </a:cxn>
                <a:cxn ang="0">
                  <a:pos x="0" y="65"/>
                </a:cxn>
                <a:cxn ang="0">
                  <a:pos x="3" y="63"/>
                </a:cxn>
                <a:cxn ang="0">
                  <a:pos x="4" y="59"/>
                </a:cxn>
                <a:cxn ang="0">
                  <a:pos x="5" y="52"/>
                </a:cxn>
                <a:cxn ang="0">
                  <a:pos x="11" y="10"/>
                </a:cxn>
                <a:cxn ang="0">
                  <a:pos x="11" y="10"/>
                </a:cxn>
                <a:cxn ang="0">
                  <a:pos x="11" y="5"/>
                </a:cxn>
                <a:cxn ang="0">
                  <a:pos x="10" y="3"/>
                </a:cxn>
                <a:cxn ang="0">
                  <a:pos x="8" y="0"/>
                </a:cxn>
                <a:cxn ang="0">
                  <a:pos x="8" y="0"/>
                </a:cxn>
                <a:cxn ang="0">
                  <a:pos x="25" y="0"/>
                </a:cxn>
                <a:cxn ang="0">
                  <a:pos x="25" y="0"/>
                </a:cxn>
                <a:cxn ang="0">
                  <a:pos x="25" y="0"/>
                </a:cxn>
                <a:cxn ang="0">
                  <a:pos x="27" y="5"/>
                </a:cxn>
                <a:cxn ang="0">
                  <a:pos x="46" y="48"/>
                </a:cxn>
                <a:cxn ang="0">
                  <a:pos x="61" y="7"/>
                </a:cxn>
              </a:cxnLst>
              <a:rect l="0" t="0" r="r" b="b"/>
              <a:pathLst>
                <a:path w="88" h="67">
                  <a:moveTo>
                    <a:pt x="61" y="7"/>
                  </a:moveTo>
                  <a:lnTo>
                    <a:pt x="61" y="7"/>
                  </a:lnTo>
                  <a:lnTo>
                    <a:pt x="63" y="0"/>
                  </a:lnTo>
                  <a:lnTo>
                    <a:pt x="63" y="0"/>
                  </a:lnTo>
                  <a:lnTo>
                    <a:pt x="80" y="0"/>
                  </a:lnTo>
                  <a:lnTo>
                    <a:pt x="80" y="0"/>
                  </a:lnTo>
                  <a:lnTo>
                    <a:pt x="80" y="0"/>
                  </a:lnTo>
                  <a:lnTo>
                    <a:pt x="79" y="2"/>
                  </a:lnTo>
                  <a:lnTo>
                    <a:pt x="77" y="3"/>
                  </a:lnTo>
                  <a:lnTo>
                    <a:pt x="77" y="7"/>
                  </a:lnTo>
                  <a:lnTo>
                    <a:pt x="84" y="56"/>
                  </a:lnTo>
                  <a:lnTo>
                    <a:pt x="84" y="56"/>
                  </a:lnTo>
                  <a:lnTo>
                    <a:pt x="85" y="60"/>
                  </a:lnTo>
                  <a:lnTo>
                    <a:pt x="86" y="63"/>
                  </a:lnTo>
                  <a:lnTo>
                    <a:pt x="88" y="65"/>
                  </a:lnTo>
                  <a:lnTo>
                    <a:pt x="88" y="65"/>
                  </a:lnTo>
                  <a:lnTo>
                    <a:pt x="70" y="65"/>
                  </a:lnTo>
                  <a:lnTo>
                    <a:pt x="70" y="65"/>
                  </a:lnTo>
                  <a:lnTo>
                    <a:pt x="70" y="65"/>
                  </a:lnTo>
                  <a:lnTo>
                    <a:pt x="71" y="64"/>
                  </a:lnTo>
                  <a:lnTo>
                    <a:pt x="72" y="63"/>
                  </a:lnTo>
                  <a:lnTo>
                    <a:pt x="74" y="58"/>
                  </a:lnTo>
                  <a:lnTo>
                    <a:pt x="68" y="10"/>
                  </a:lnTo>
                  <a:lnTo>
                    <a:pt x="46" y="67"/>
                  </a:lnTo>
                  <a:lnTo>
                    <a:pt x="46" y="67"/>
                  </a:lnTo>
                  <a:lnTo>
                    <a:pt x="41" y="62"/>
                  </a:lnTo>
                  <a:lnTo>
                    <a:pt x="37" y="54"/>
                  </a:lnTo>
                  <a:lnTo>
                    <a:pt x="19" y="10"/>
                  </a:lnTo>
                  <a:lnTo>
                    <a:pt x="12" y="53"/>
                  </a:lnTo>
                  <a:lnTo>
                    <a:pt x="12" y="53"/>
                  </a:lnTo>
                  <a:lnTo>
                    <a:pt x="12" y="60"/>
                  </a:lnTo>
                  <a:lnTo>
                    <a:pt x="14" y="63"/>
                  </a:lnTo>
                  <a:lnTo>
                    <a:pt x="16" y="65"/>
                  </a:lnTo>
                  <a:lnTo>
                    <a:pt x="16" y="65"/>
                  </a:lnTo>
                  <a:lnTo>
                    <a:pt x="0" y="65"/>
                  </a:lnTo>
                  <a:lnTo>
                    <a:pt x="0" y="65"/>
                  </a:lnTo>
                  <a:lnTo>
                    <a:pt x="0" y="65"/>
                  </a:lnTo>
                  <a:lnTo>
                    <a:pt x="3" y="63"/>
                  </a:lnTo>
                  <a:lnTo>
                    <a:pt x="4" y="59"/>
                  </a:lnTo>
                  <a:lnTo>
                    <a:pt x="5" y="52"/>
                  </a:lnTo>
                  <a:lnTo>
                    <a:pt x="11" y="10"/>
                  </a:lnTo>
                  <a:lnTo>
                    <a:pt x="11" y="10"/>
                  </a:lnTo>
                  <a:lnTo>
                    <a:pt x="11" y="5"/>
                  </a:lnTo>
                  <a:lnTo>
                    <a:pt x="10" y="3"/>
                  </a:lnTo>
                  <a:lnTo>
                    <a:pt x="8" y="0"/>
                  </a:lnTo>
                  <a:lnTo>
                    <a:pt x="8" y="0"/>
                  </a:lnTo>
                  <a:lnTo>
                    <a:pt x="25" y="0"/>
                  </a:lnTo>
                  <a:lnTo>
                    <a:pt x="25" y="0"/>
                  </a:lnTo>
                  <a:lnTo>
                    <a:pt x="25" y="0"/>
                  </a:lnTo>
                  <a:lnTo>
                    <a:pt x="27" y="5"/>
                  </a:lnTo>
                  <a:lnTo>
                    <a:pt x="46" y="48"/>
                  </a:lnTo>
                  <a:lnTo>
                    <a:pt x="61" y="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6" name="Freeform 396"/>
            <p:cNvSpPr>
              <a:spLocks/>
            </p:cNvSpPr>
            <p:nvPr userDrawn="1"/>
          </p:nvSpPr>
          <p:spPr bwMode="auto">
            <a:xfrm>
              <a:off x="5473" y="4022"/>
              <a:ext cx="34" cy="55"/>
            </a:xfrm>
            <a:custGeom>
              <a:avLst/>
              <a:gdLst/>
              <a:ahLst/>
              <a:cxnLst>
                <a:cxn ang="0">
                  <a:pos x="14" y="57"/>
                </a:cxn>
                <a:cxn ang="0">
                  <a:pos x="27" y="58"/>
                </a:cxn>
                <a:cxn ang="0">
                  <a:pos x="27" y="58"/>
                </a:cxn>
                <a:cxn ang="0">
                  <a:pos x="32" y="58"/>
                </a:cxn>
                <a:cxn ang="0">
                  <a:pos x="37" y="58"/>
                </a:cxn>
                <a:cxn ang="0">
                  <a:pos x="41" y="56"/>
                </a:cxn>
                <a:cxn ang="0">
                  <a:pos x="46" y="53"/>
                </a:cxn>
                <a:cxn ang="0">
                  <a:pos x="46" y="53"/>
                </a:cxn>
                <a:cxn ang="0">
                  <a:pos x="41" y="65"/>
                </a:cxn>
                <a:cxn ang="0">
                  <a:pos x="0" y="65"/>
                </a:cxn>
                <a:cxn ang="0">
                  <a:pos x="0" y="65"/>
                </a:cxn>
                <a:cxn ang="0">
                  <a:pos x="0" y="65"/>
                </a:cxn>
                <a:cxn ang="0">
                  <a:pos x="3" y="63"/>
                </a:cxn>
                <a:cxn ang="0">
                  <a:pos x="4" y="59"/>
                </a:cxn>
                <a:cxn ang="0">
                  <a:pos x="4" y="52"/>
                </a:cxn>
                <a:cxn ang="0">
                  <a:pos x="4" y="15"/>
                </a:cxn>
                <a:cxn ang="0">
                  <a:pos x="4" y="15"/>
                </a:cxn>
                <a:cxn ang="0">
                  <a:pos x="4" y="7"/>
                </a:cxn>
                <a:cxn ang="0">
                  <a:pos x="3" y="3"/>
                </a:cxn>
                <a:cxn ang="0">
                  <a:pos x="0" y="0"/>
                </a:cxn>
                <a:cxn ang="0">
                  <a:pos x="0" y="0"/>
                </a:cxn>
                <a:cxn ang="0">
                  <a:pos x="31" y="0"/>
                </a:cxn>
                <a:cxn ang="0">
                  <a:pos x="31" y="0"/>
                </a:cxn>
                <a:cxn ang="0">
                  <a:pos x="33" y="0"/>
                </a:cxn>
                <a:cxn ang="0">
                  <a:pos x="36" y="0"/>
                </a:cxn>
                <a:cxn ang="0">
                  <a:pos x="36" y="0"/>
                </a:cxn>
                <a:cxn ang="0">
                  <a:pos x="36" y="11"/>
                </a:cxn>
                <a:cxn ang="0">
                  <a:pos x="36" y="11"/>
                </a:cxn>
                <a:cxn ang="0">
                  <a:pos x="36" y="11"/>
                </a:cxn>
                <a:cxn ang="0">
                  <a:pos x="33" y="9"/>
                </a:cxn>
                <a:cxn ang="0">
                  <a:pos x="31" y="8"/>
                </a:cxn>
                <a:cxn ang="0">
                  <a:pos x="25" y="8"/>
                </a:cxn>
                <a:cxn ang="0">
                  <a:pos x="25" y="8"/>
                </a:cxn>
                <a:cxn ang="0">
                  <a:pos x="14" y="9"/>
                </a:cxn>
                <a:cxn ang="0">
                  <a:pos x="14" y="27"/>
                </a:cxn>
                <a:cxn ang="0">
                  <a:pos x="26" y="27"/>
                </a:cxn>
                <a:cxn ang="0">
                  <a:pos x="26" y="27"/>
                </a:cxn>
                <a:cxn ang="0">
                  <a:pos x="31" y="26"/>
                </a:cxn>
                <a:cxn ang="0">
                  <a:pos x="31" y="26"/>
                </a:cxn>
                <a:cxn ang="0">
                  <a:pos x="31" y="37"/>
                </a:cxn>
                <a:cxn ang="0">
                  <a:pos x="31" y="37"/>
                </a:cxn>
                <a:cxn ang="0">
                  <a:pos x="31" y="37"/>
                </a:cxn>
                <a:cxn ang="0">
                  <a:pos x="28" y="35"/>
                </a:cxn>
                <a:cxn ang="0">
                  <a:pos x="26" y="35"/>
                </a:cxn>
                <a:cxn ang="0">
                  <a:pos x="21" y="34"/>
                </a:cxn>
                <a:cxn ang="0">
                  <a:pos x="14" y="34"/>
                </a:cxn>
                <a:cxn ang="0">
                  <a:pos x="14" y="57"/>
                </a:cxn>
              </a:cxnLst>
              <a:rect l="0" t="0" r="r" b="b"/>
              <a:pathLst>
                <a:path w="46" h="65">
                  <a:moveTo>
                    <a:pt x="14" y="57"/>
                  </a:moveTo>
                  <a:lnTo>
                    <a:pt x="27" y="58"/>
                  </a:lnTo>
                  <a:lnTo>
                    <a:pt x="27" y="58"/>
                  </a:lnTo>
                  <a:lnTo>
                    <a:pt x="32" y="58"/>
                  </a:lnTo>
                  <a:lnTo>
                    <a:pt x="37" y="58"/>
                  </a:lnTo>
                  <a:lnTo>
                    <a:pt x="41" y="56"/>
                  </a:lnTo>
                  <a:lnTo>
                    <a:pt x="46" y="53"/>
                  </a:lnTo>
                  <a:lnTo>
                    <a:pt x="46" y="53"/>
                  </a:lnTo>
                  <a:lnTo>
                    <a:pt x="41" y="65"/>
                  </a:lnTo>
                  <a:lnTo>
                    <a:pt x="0" y="65"/>
                  </a:lnTo>
                  <a:lnTo>
                    <a:pt x="0" y="65"/>
                  </a:lnTo>
                  <a:lnTo>
                    <a:pt x="0" y="65"/>
                  </a:lnTo>
                  <a:lnTo>
                    <a:pt x="3" y="63"/>
                  </a:lnTo>
                  <a:lnTo>
                    <a:pt x="4" y="59"/>
                  </a:lnTo>
                  <a:lnTo>
                    <a:pt x="4" y="52"/>
                  </a:lnTo>
                  <a:lnTo>
                    <a:pt x="4" y="15"/>
                  </a:lnTo>
                  <a:lnTo>
                    <a:pt x="4" y="15"/>
                  </a:lnTo>
                  <a:lnTo>
                    <a:pt x="4" y="7"/>
                  </a:lnTo>
                  <a:lnTo>
                    <a:pt x="3" y="3"/>
                  </a:lnTo>
                  <a:lnTo>
                    <a:pt x="0" y="0"/>
                  </a:lnTo>
                  <a:lnTo>
                    <a:pt x="0" y="0"/>
                  </a:lnTo>
                  <a:lnTo>
                    <a:pt x="31" y="0"/>
                  </a:lnTo>
                  <a:lnTo>
                    <a:pt x="31" y="0"/>
                  </a:lnTo>
                  <a:lnTo>
                    <a:pt x="33" y="0"/>
                  </a:lnTo>
                  <a:lnTo>
                    <a:pt x="36" y="0"/>
                  </a:lnTo>
                  <a:lnTo>
                    <a:pt x="36" y="0"/>
                  </a:lnTo>
                  <a:lnTo>
                    <a:pt x="36" y="11"/>
                  </a:lnTo>
                  <a:lnTo>
                    <a:pt x="36" y="11"/>
                  </a:lnTo>
                  <a:lnTo>
                    <a:pt x="36" y="11"/>
                  </a:lnTo>
                  <a:lnTo>
                    <a:pt x="33" y="9"/>
                  </a:lnTo>
                  <a:lnTo>
                    <a:pt x="31" y="8"/>
                  </a:lnTo>
                  <a:lnTo>
                    <a:pt x="25" y="8"/>
                  </a:lnTo>
                  <a:lnTo>
                    <a:pt x="25" y="8"/>
                  </a:lnTo>
                  <a:lnTo>
                    <a:pt x="14" y="9"/>
                  </a:lnTo>
                  <a:lnTo>
                    <a:pt x="14" y="27"/>
                  </a:lnTo>
                  <a:lnTo>
                    <a:pt x="26" y="27"/>
                  </a:lnTo>
                  <a:lnTo>
                    <a:pt x="26" y="27"/>
                  </a:lnTo>
                  <a:lnTo>
                    <a:pt x="31" y="26"/>
                  </a:lnTo>
                  <a:lnTo>
                    <a:pt x="31" y="26"/>
                  </a:lnTo>
                  <a:lnTo>
                    <a:pt x="31" y="37"/>
                  </a:lnTo>
                  <a:lnTo>
                    <a:pt x="31" y="37"/>
                  </a:lnTo>
                  <a:lnTo>
                    <a:pt x="31" y="37"/>
                  </a:lnTo>
                  <a:lnTo>
                    <a:pt x="28" y="35"/>
                  </a:lnTo>
                  <a:lnTo>
                    <a:pt x="26" y="35"/>
                  </a:lnTo>
                  <a:lnTo>
                    <a:pt x="21" y="34"/>
                  </a:lnTo>
                  <a:lnTo>
                    <a:pt x="14" y="34"/>
                  </a:lnTo>
                  <a:lnTo>
                    <a:pt x="14" y="5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7" name="Freeform 397"/>
            <p:cNvSpPr>
              <a:spLocks noEditPoints="1"/>
            </p:cNvSpPr>
            <p:nvPr userDrawn="1"/>
          </p:nvSpPr>
          <p:spPr bwMode="auto">
            <a:xfrm>
              <a:off x="5511" y="4022"/>
              <a:ext cx="42" cy="55"/>
            </a:xfrm>
            <a:custGeom>
              <a:avLst/>
              <a:gdLst/>
              <a:ahLst/>
              <a:cxnLst>
                <a:cxn ang="0">
                  <a:pos x="4" y="14"/>
                </a:cxn>
                <a:cxn ang="0">
                  <a:pos x="4" y="14"/>
                </a:cxn>
                <a:cxn ang="0">
                  <a:pos x="3" y="7"/>
                </a:cxn>
                <a:cxn ang="0">
                  <a:pos x="2" y="3"/>
                </a:cxn>
                <a:cxn ang="0">
                  <a:pos x="0" y="0"/>
                </a:cxn>
                <a:cxn ang="0">
                  <a:pos x="0" y="0"/>
                </a:cxn>
                <a:cxn ang="0">
                  <a:pos x="24" y="0"/>
                </a:cxn>
                <a:cxn ang="0">
                  <a:pos x="24" y="0"/>
                </a:cxn>
                <a:cxn ang="0">
                  <a:pos x="31" y="2"/>
                </a:cxn>
                <a:cxn ang="0">
                  <a:pos x="39" y="3"/>
                </a:cxn>
                <a:cxn ang="0">
                  <a:pos x="45" y="5"/>
                </a:cxn>
                <a:cxn ang="0">
                  <a:pos x="51" y="9"/>
                </a:cxn>
                <a:cxn ang="0">
                  <a:pos x="55" y="14"/>
                </a:cxn>
                <a:cxn ang="0">
                  <a:pos x="57" y="19"/>
                </a:cxn>
                <a:cxn ang="0">
                  <a:pos x="60" y="25"/>
                </a:cxn>
                <a:cxn ang="0">
                  <a:pos x="61" y="32"/>
                </a:cxn>
                <a:cxn ang="0">
                  <a:pos x="61" y="32"/>
                </a:cxn>
                <a:cxn ang="0">
                  <a:pos x="60" y="40"/>
                </a:cxn>
                <a:cxn ang="0">
                  <a:pos x="57" y="46"/>
                </a:cxn>
                <a:cxn ang="0">
                  <a:pos x="55" y="52"/>
                </a:cxn>
                <a:cxn ang="0">
                  <a:pos x="50" y="57"/>
                </a:cxn>
                <a:cxn ang="0">
                  <a:pos x="45" y="60"/>
                </a:cxn>
                <a:cxn ang="0">
                  <a:pos x="39" y="63"/>
                </a:cxn>
                <a:cxn ang="0">
                  <a:pos x="31" y="65"/>
                </a:cxn>
                <a:cxn ang="0">
                  <a:pos x="23" y="65"/>
                </a:cxn>
                <a:cxn ang="0">
                  <a:pos x="0" y="65"/>
                </a:cxn>
                <a:cxn ang="0">
                  <a:pos x="0" y="65"/>
                </a:cxn>
                <a:cxn ang="0">
                  <a:pos x="0" y="65"/>
                </a:cxn>
                <a:cxn ang="0">
                  <a:pos x="2" y="63"/>
                </a:cxn>
                <a:cxn ang="0">
                  <a:pos x="3" y="59"/>
                </a:cxn>
                <a:cxn ang="0">
                  <a:pos x="4" y="52"/>
                </a:cxn>
                <a:cxn ang="0">
                  <a:pos x="4" y="14"/>
                </a:cxn>
                <a:cxn ang="0">
                  <a:pos x="14" y="58"/>
                </a:cxn>
                <a:cxn ang="0">
                  <a:pos x="14" y="58"/>
                </a:cxn>
                <a:cxn ang="0">
                  <a:pos x="22" y="58"/>
                </a:cxn>
                <a:cxn ang="0">
                  <a:pos x="22" y="58"/>
                </a:cxn>
                <a:cxn ang="0">
                  <a:pos x="26" y="58"/>
                </a:cxn>
                <a:cxn ang="0">
                  <a:pos x="31" y="57"/>
                </a:cxn>
                <a:cxn ang="0">
                  <a:pos x="36" y="56"/>
                </a:cxn>
                <a:cxn ang="0">
                  <a:pos x="40" y="53"/>
                </a:cxn>
                <a:cxn ang="0">
                  <a:pos x="44" y="49"/>
                </a:cxn>
                <a:cxn ang="0">
                  <a:pos x="46" y="45"/>
                </a:cxn>
                <a:cxn ang="0">
                  <a:pos x="49" y="40"/>
                </a:cxn>
                <a:cxn ang="0">
                  <a:pos x="49" y="34"/>
                </a:cxn>
                <a:cxn ang="0">
                  <a:pos x="49" y="34"/>
                </a:cxn>
                <a:cxn ang="0">
                  <a:pos x="49" y="27"/>
                </a:cxn>
                <a:cxn ang="0">
                  <a:pos x="47" y="23"/>
                </a:cxn>
                <a:cxn ang="0">
                  <a:pos x="45" y="18"/>
                </a:cxn>
                <a:cxn ang="0">
                  <a:pos x="42" y="14"/>
                </a:cxn>
                <a:cxn ang="0">
                  <a:pos x="39" y="11"/>
                </a:cxn>
                <a:cxn ang="0">
                  <a:pos x="34" y="9"/>
                </a:cxn>
                <a:cxn ang="0">
                  <a:pos x="29" y="8"/>
                </a:cxn>
                <a:cxn ang="0">
                  <a:pos x="23" y="8"/>
                </a:cxn>
                <a:cxn ang="0">
                  <a:pos x="23" y="8"/>
                </a:cxn>
                <a:cxn ang="0">
                  <a:pos x="14" y="9"/>
                </a:cxn>
                <a:cxn ang="0">
                  <a:pos x="14" y="58"/>
                </a:cxn>
              </a:cxnLst>
              <a:rect l="0" t="0" r="r" b="b"/>
              <a:pathLst>
                <a:path w="61" h="65">
                  <a:moveTo>
                    <a:pt x="4" y="14"/>
                  </a:moveTo>
                  <a:lnTo>
                    <a:pt x="4" y="14"/>
                  </a:lnTo>
                  <a:lnTo>
                    <a:pt x="3" y="7"/>
                  </a:lnTo>
                  <a:lnTo>
                    <a:pt x="2" y="3"/>
                  </a:lnTo>
                  <a:lnTo>
                    <a:pt x="0" y="0"/>
                  </a:lnTo>
                  <a:lnTo>
                    <a:pt x="0" y="0"/>
                  </a:lnTo>
                  <a:lnTo>
                    <a:pt x="24" y="0"/>
                  </a:lnTo>
                  <a:lnTo>
                    <a:pt x="24" y="0"/>
                  </a:lnTo>
                  <a:lnTo>
                    <a:pt x="31" y="2"/>
                  </a:lnTo>
                  <a:lnTo>
                    <a:pt x="39" y="3"/>
                  </a:lnTo>
                  <a:lnTo>
                    <a:pt x="45" y="5"/>
                  </a:lnTo>
                  <a:lnTo>
                    <a:pt x="51" y="9"/>
                  </a:lnTo>
                  <a:lnTo>
                    <a:pt x="55" y="14"/>
                  </a:lnTo>
                  <a:lnTo>
                    <a:pt x="57" y="19"/>
                  </a:lnTo>
                  <a:lnTo>
                    <a:pt x="60" y="25"/>
                  </a:lnTo>
                  <a:lnTo>
                    <a:pt x="61" y="32"/>
                  </a:lnTo>
                  <a:lnTo>
                    <a:pt x="61" y="32"/>
                  </a:lnTo>
                  <a:lnTo>
                    <a:pt x="60" y="40"/>
                  </a:lnTo>
                  <a:lnTo>
                    <a:pt x="57" y="46"/>
                  </a:lnTo>
                  <a:lnTo>
                    <a:pt x="55" y="52"/>
                  </a:lnTo>
                  <a:lnTo>
                    <a:pt x="50" y="57"/>
                  </a:lnTo>
                  <a:lnTo>
                    <a:pt x="45" y="60"/>
                  </a:lnTo>
                  <a:lnTo>
                    <a:pt x="39" y="63"/>
                  </a:lnTo>
                  <a:lnTo>
                    <a:pt x="31" y="65"/>
                  </a:lnTo>
                  <a:lnTo>
                    <a:pt x="23" y="65"/>
                  </a:lnTo>
                  <a:lnTo>
                    <a:pt x="0" y="65"/>
                  </a:lnTo>
                  <a:lnTo>
                    <a:pt x="0" y="65"/>
                  </a:lnTo>
                  <a:lnTo>
                    <a:pt x="0" y="65"/>
                  </a:lnTo>
                  <a:lnTo>
                    <a:pt x="2" y="63"/>
                  </a:lnTo>
                  <a:lnTo>
                    <a:pt x="3" y="59"/>
                  </a:lnTo>
                  <a:lnTo>
                    <a:pt x="4" y="52"/>
                  </a:lnTo>
                  <a:lnTo>
                    <a:pt x="4" y="14"/>
                  </a:lnTo>
                  <a:close/>
                  <a:moveTo>
                    <a:pt x="14" y="58"/>
                  </a:moveTo>
                  <a:lnTo>
                    <a:pt x="14" y="58"/>
                  </a:lnTo>
                  <a:lnTo>
                    <a:pt x="22" y="58"/>
                  </a:lnTo>
                  <a:lnTo>
                    <a:pt x="22" y="58"/>
                  </a:lnTo>
                  <a:lnTo>
                    <a:pt x="26" y="58"/>
                  </a:lnTo>
                  <a:lnTo>
                    <a:pt x="31" y="57"/>
                  </a:lnTo>
                  <a:lnTo>
                    <a:pt x="36" y="56"/>
                  </a:lnTo>
                  <a:lnTo>
                    <a:pt x="40" y="53"/>
                  </a:lnTo>
                  <a:lnTo>
                    <a:pt x="44" y="49"/>
                  </a:lnTo>
                  <a:lnTo>
                    <a:pt x="46" y="45"/>
                  </a:lnTo>
                  <a:lnTo>
                    <a:pt x="49" y="40"/>
                  </a:lnTo>
                  <a:lnTo>
                    <a:pt x="49" y="34"/>
                  </a:lnTo>
                  <a:lnTo>
                    <a:pt x="49" y="34"/>
                  </a:lnTo>
                  <a:lnTo>
                    <a:pt x="49" y="27"/>
                  </a:lnTo>
                  <a:lnTo>
                    <a:pt x="47" y="23"/>
                  </a:lnTo>
                  <a:lnTo>
                    <a:pt x="45" y="18"/>
                  </a:lnTo>
                  <a:lnTo>
                    <a:pt x="42" y="14"/>
                  </a:lnTo>
                  <a:lnTo>
                    <a:pt x="39" y="11"/>
                  </a:lnTo>
                  <a:lnTo>
                    <a:pt x="34" y="9"/>
                  </a:lnTo>
                  <a:lnTo>
                    <a:pt x="29" y="8"/>
                  </a:lnTo>
                  <a:lnTo>
                    <a:pt x="23" y="8"/>
                  </a:lnTo>
                  <a:lnTo>
                    <a:pt x="23" y="8"/>
                  </a:lnTo>
                  <a:lnTo>
                    <a:pt x="14" y="9"/>
                  </a:lnTo>
                  <a:lnTo>
                    <a:pt x="14" y="5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8" name="Freeform 398"/>
            <p:cNvSpPr>
              <a:spLocks/>
            </p:cNvSpPr>
            <p:nvPr userDrawn="1"/>
          </p:nvSpPr>
          <p:spPr bwMode="auto">
            <a:xfrm>
              <a:off x="5563" y="4022"/>
              <a:ext cx="13" cy="55"/>
            </a:xfrm>
            <a:custGeom>
              <a:avLst/>
              <a:gdLst/>
              <a:ahLst/>
              <a:cxnLst>
                <a:cxn ang="0">
                  <a:pos x="4" y="15"/>
                </a:cxn>
                <a:cxn ang="0">
                  <a:pos x="4" y="15"/>
                </a:cxn>
                <a:cxn ang="0">
                  <a:pos x="4" y="7"/>
                </a:cxn>
                <a:cxn ang="0">
                  <a:pos x="2" y="3"/>
                </a:cxn>
                <a:cxn ang="0">
                  <a:pos x="0" y="0"/>
                </a:cxn>
                <a:cxn ang="0">
                  <a:pos x="0" y="0"/>
                </a:cxn>
                <a:cxn ang="0">
                  <a:pos x="18" y="0"/>
                </a:cxn>
                <a:cxn ang="0">
                  <a:pos x="18" y="0"/>
                </a:cxn>
                <a:cxn ang="0">
                  <a:pos x="18" y="0"/>
                </a:cxn>
                <a:cxn ang="0">
                  <a:pos x="16" y="3"/>
                </a:cxn>
                <a:cxn ang="0">
                  <a:pos x="15" y="7"/>
                </a:cxn>
                <a:cxn ang="0">
                  <a:pos x="15" y="15"/>
                </a:cxn>
                <a:cxn ang="0">
                  <a:pos x="15" y="52"/>
                </a:cxn>
                <a:cxn ang="0">
                  <a:pos x="15" y="52"/>
                </a:cxn>
                <a:cxn ang="0">
                  <a:pos x="15" y="59"/>
                </a:cxn>
                <a:cxn ang="0">
                  <a:pos x="16" y="63"/>
                </a:cxn>
                <a:cxn ang="0">
                  <a:pos x="18" y="65"/>
                </a:cxn>
                <a:cxn ang="0">
                  <a:pos x="18" y="65"/>
                </a:cxn>
                <a:cxn ang="0">
                  <a:pos x="0" y="65"/>
                </a:cxn>
                <a:cxn ang="0">
                  <a:pos x="0" y="65"/>
                </a:cxn>
                <a:cxn ang="0">
                  <a:pos x="0" y="65"/>
                </a:cxn>
                <a:cxn ang="0">
                  <a:pos x="2" y="63"/>
                </a:cxn>
                <a:cxn ang="0">
                  <a:pos x="4" y="59"/>
                </a:cxn>
                <a:cxn ang="0">
                  <a:pos x="4" y="52"/>
                </a:cxn>
                <a:cxn ang="0">
                  <a:pos x="4" y="15"/>
                </a:cxn>
              </a:cxnLst>
              <a:rect l="0" t="0" r="r" b="b"/>
              <a:pathLst>
                <a:path w="18" h="65">
                  <a:moveTo>
                    <a:pt x="4" y="15"/>
                  </a:moveTo>
                  <a:lnTo>
                    <a:pt x="4" y="15"/>
                  </a:lnTo>
                  <a:lnTo>
                    <a:pt x="4" y="7"/>
                  </a:lnTo>
                  <a:lnTo>
                    <a:pt x="2" y="3"/>
                  </a:lnTo>
                  <a:lnTo>
                    <a:pt x="0" y="0"/>
                  </a:lnTo>
                  <a:lnTo>
                    <a:pt x="0" y="0"/>
                  </a:lnTo>
                  <a:lnTo>
                    <a:pt x="18" y="0"/>
                  </a:lnTo>
                  <a:lnTo>
                    <a:pt x="18" y="0"/>
                  </a:lnTo>
                  <a:lnTo>
                    <a:pt x="18" y="0"/>
                  </a:lnTo>
                  <a:lnTo>
                    <a:pt x="16" y="3"/>
                  </a:lnTo>
                  <a:lnTo>
                    <a:pt x="15" y="7"/>
                  </a:lnTo>
                  <a:lnTo>
                    <a:pt x="15" y="15"/>
                  </a:lnTo>
                  <a:lnTo>
                    <a:pt x="15" y="52"/>
                  </a:lnTo>
                  <a:lnTo>
                    <a:pt x="15" y="52"/>
                  </a:lnTo>
                  <a:lnTo>
                    <a:pt x="15" y="59"/>
                  </a:lnTo>
                  <a:lnTo>
                    <a:pt x="16" y="63"/>
                  </a:lnTo>
                  <a:lnTo>
                    <a:pt x="18" y="65"/>
                  </a:lnTo>
                  <a:lnTo>
                    <a:pt x="18" y="65"/>
                  </a:lnTo>
                  <a:lnTo>
                    <a:pt x="0" y="65"/>
                  </a:lnTo>
                  <a:lnTo>
                    <a:pt x="0" y="65"/>
                  </a:lnTo>
                  <a:lnTo>
                    <a:pt x="0" y="65"/>
                  </a:lnTo>
                  <a:lnTo>
                    <a:pt x="2" y="63"/>
                  </a:lnTo>
                  <a:lnTo>
                    <a:pt x="4" y="59"/>
                  </a:lnTo>
                  <a:lnTo>
                    <a:pt x="4" y="52"/>
                  </a:lnTo>
                  <a:lnTo>
                    <a:pt x="4" y="15"/>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89" name="Freeform 399"/>
            <p:cNvSpPr>
              <a:spLocks/>
            </p:cNvSpPr>
            <p:nvPr userDrawn="1"/>
          </p:nvSpPr>
          <p:spPr bwMode="auto">
            <a:xfrm>
              <a:off x="5580" y="4020"/>
              <a:ext cx="46" cy="58"/>
            </a:xfrm>
            <a:custGeom>
              <a:avLst/>
              <a:gdLst/>
              <a:ahLst/>
              <a:cxnLst>
                <a:cxn ang="0">
                  <a:pos x="53" y="14"/>
                </a:cxn>
                <a:cxn ang="0">
                  <a:pos x="53" y="14"/>
                </a:cxn>
                <a:cxn ang="0">
                  <a:pos x="44" y="10"/>
                </a:cxn>
                <a:cxn ang="0">
                  <a:pos x="39" y="9"/>
                </a:cxn>
                <a:cxn ang="0">
                  <a:pos x="35" y="9"/>
                </a:cxn>
                <a:cxn ang="0">
                  <a:pos x="35" y="9"/>
                </a:cxn>
                <a:cxn ang="0">
                  <a:pos x="30" y="9"/>
                </a:cxn>
                <a:cxn ang="0">
                  <a:pos x="26" y="10"/>
                </a:cxn>
                <a:cxn ang="0">
                  <a:pos x="22" y="12"/>
                </a:cxn>
                <a:cxn ang="0">
                  <a:pos x="19" y="15"/>
                </a:cxn>
                <a:cxn ang="0">
                  <a:pos x="16" y="19"/>
                </a:cxn>
                <a:cxn ang="0">
                  <a:pos x="14" y="22"/>
                </a:cxn>
                <a:cxn ang="0">
                  <a:pos x="12" y="27"/>
                </a:cxn>
                <a:cxn ang="0">
                  <a:pos x="12" y="32"/>
                </a:cxn>
                <a:cxn ang="0">
                  <a:pos x="12" y="32"/>
                </a:cxn>
                <a:cxn ang="0">
                  <a:pos x="12" y="38"/>
                </a:cxn>
                <a:cxn ang="0">
                  <a:pos x="14" y="43"/>
                </a:cxn>
                <a:cxn ang="0">
                  <a:pos x="16" y="48"/>
                </a:cxn>
                <a:cxn ang="0">
                  <a:pos x="19" y="52"/>
                </a:cxn>
                <a:cxn ang="0">
                  <a:pos x="22" y="55"/>
                </a:cxn>
                <a:cxn ang="0">
                  <a:pos x="27" y="58"/>
                </a:cxn>
                <a:cxn ang="0">
                  <a:pos x="32" y="59"/>
                </a:cxn>
                <a:cxn ang="0">
                  <a:pos x="37" y="60"/>
                </a:cxn>
                <a:cxn ang="0">
                  <a:pos x="37" y="60"/>
                </a:cxn>
                <a:cxn ang="0">
                  <a:pos x="43" y="59"/>
                </a:cxn>
                <a:cxn ang="0">
                  <a:pos x="48" y="58"/>
                </a:cxn>
                <a:cxn ang="0">
                  <a:pos x="58" y="54"/>
                </a:cxn>
                <a:cxn ang="0">
                  <a:pos x="58" y="54"/>
                </a:cxn>
                <a:cxn ang="0">
                  <a:pos x="53" y="65"/>
                </a:cxn>
                <a:cxn ang="0">
                  <a:pos x="53" y="65"/>
                </a:cxn>
                <a:cxn ang="0">
                  <a:pos x="46" y="68"/>
                </a:cxn>
                <a:cxn ang="0">
                  <a:pos x="38" y="68"/>
                </a:cxn>
                <a:cxn ang="0">
                  <a:pos x="38" y="68"/>
                </a:cxn>
                <a:cxn ang="0">
                  <a:pos x="30" y="68"/>
                </a:cxn>
                <a:cxn ang="0">
                  <a:pos x="22" y="66"/>
                </a:cxn>
                <a:cxn ang="0">
                  <a:pos x="16" y="63"/>
                </a:cxn>
                <a:cxn ang="0">
                  <a:pos x="11" y="59"/>
                </a:cxn>
                <a:cxn ang="0">
                  <a:pos x="6" y="54"/>
                </a:cxn>
                <a:cxn ang="0">
                  <a:pos x="4" y="48"/>
                </a:cxn>
                <a:cxn ang="0">
                  <a:pos x="1" y="42"/>
                </a:cxn>
                <a:cxn ang="0">
                  <a:pos x="0" y="35"/>
                </a:cxn>
                <a:cxn ang="0">
                  <a:pos x="0" y="35"/>
                </a:cxn>
                <a:cxn ang="0">
                  <a:pos x="1" y="27"/>
                </a:cxn>
                <a:cxn ang="0">
                  <a:pos x="4" y="20"/>
                </a:cxn>
                <a:cxn ang="0">
                  <a:pos x="6" y="14"/>
                </a:cxn>
                <a:cxn ang="0">
                  <a:pos x="10" y="9"/>
                </a:cxn>
                <a:cxn ang="0">
                  <a:pos x="16" y="5"/>
                </a:cxn>
                <a:cxn ang="0">
                  <a:pos x="21" y="3"/>
                </a:cxn>
                <a:cxn ang="0">
                  <a:pos x="28" y="0"/>
                </a:cxn>
                <a:cxn ang="0">
                  <a:pos x="36" y="0"/>
                </a:cxn>
                <a:cxn ang="0">
                  <a:pos x="36" y="0"/>
                </a:cxn>
                <a:cxn ang="0">
                  <a:pos x="44" y="0"/>
                </a:cxn>
                <a:cxn ang="0">
                  <a:pos x="53" y="3"/>
                </a:cxn>
                <a:cxn ang="0">
                  <a:pos x="53" y="14"/>
                </a:cxn>
              </a:cxnLst>
              <a:rect l="0" t="0" r="r" b="b"/>
              <a:pathLst>
                <a:path w="58" h="68">
                  <a:moveTo>
                    <a:pt x="53" y="14"/>
                  </a:moveTo>
                  <a:lnTo>
                    <a:pt x="53" y="14"/>
                  </a:lnTo>
                  <a:lnTo>
                    <a:pt x="44" y="10"/>
                  </a:lnTo>
                  <a:lnTo>
                    <a:pt x="39" y="9"/>
                  </a:lnTo>
                  <a:lnTo>
                    <a:pt x="35" y="9"/>
                  </a:lnTo>
                  <a:lnTo>
                    <a:pt x="35" y="9"/>
                  </a:lnTo>
                  <a:lnTo>
                    <a:pt x="30" y="9"/>
                  </a:lnTo>
                  <a:lnTo>
                    <a:pt x="26" y="10"/>
                  </a:lnTo>
                  <a:lnTo>
                    <a:pt x="22" y="12"/>
                  </a:lnTo>
                  <a:lnTo>
                    <a:pt x="19" y="15"/>
                  </a:lnTo>
                  <a:lnTo>
                    <a:pt x="16" y="19"/>
                  </a:lnTo>
                  <a:lnTo>
                    <a:pt x="14" y="22"/>
                  </a:lnTo>
                  <a:lnTo>
                    <a:pt x="12" y="27"/>
                  </a:lnTo>
                  <a:lnTo>
                    <a:pt x="12" y="32"/>
                  </a:lnTo>
                  <a:lnTo>
                    <a:pt x="12" y="32"/>
                  </a:lnTo>
                  <a:lnTo>
                    <a:pt x="12" y="38"/>
                  </a:lnTo>
                  <a:lnTo>
                    <a:pt x="14" y="43"/>
                  </a:lnTo>
                  <a:lnTo>
                    <a:pt x="16" y="48"/>
                  </a:lnTo>
                  <a:lnTo>
                    <a:pt x="19" y="52"/>
                  </a:lnTo>
                  <a:lnTo>
                    <a:pt x="22" y="55"/>
                  </a:lnTo>
                  <a:lnTo>
                    <a:pt x="27" y="58"/>
                  </a:lnTo>
                  <a:lnTo>
                    <a:pt x="32" y="59"/>
                  </a:lnTo>
                  <a:lnTo>
                    <a:pt x="37" y="60"/>
                  </a:lnTo>
                  <a:lnTo>
                    <a:pt x="37" y="60"/>
                  </a:lnTo>
                  <a:lnTo>
                    <a:pt x="43" y="59"/>
                  </a:lnTo>
                  <a:lnTo>
                    <a:pt x="48" y="58"/>
                  </a:lnTo>
                  <a:lnTo>
                    <a:pt x="58" y="54"/>
                  </a:lnTo>
                  <a:lnTo>
                    <a:pt x="58" y="54"/>
                  </a:lnTo>
                  <a:lnTo>
                    <a:pt x="53" y="65"/>
                  </a:lnTo>
                  <a:lnTo>
                    <a:pt x="53" y="65"/>
                  </a:lnTo>
                  <a:lnTo>
                    <a:pt x="46" y="68"/>
                  </a:lnTo>
                  <a:lnTo>
                    <a:pt x="38" y="68"/>
                  </a:lnTo>
                  <a:lnTo>
                    <a:pt x="38" y="68"/>
                  </a:lnTo>
                  <a:lnTo>
                    <a:pt x="30" y="68"/>
                  </a:lnTo>
                  <a:lnTo>
                    <a:pt x="22" y="66"/>
                  </a:lnTo>
                  <a:lnTo>
                    <a:pt x="16" y="63"/>
                  </a:lnTo>
                  <a:lnTo>
                    <a:pt x="11" y="59"/>
                  </a:lnTo>
                  <a:lnTo>
                    <a:pt x="6" y="54"/>
                  </a:lnTo>
                  <a:lnTo>
                    <a:pt x="4" y="48"/>
                  </a:lnTo>
                  <a:lnTo>
                    <a:pt x="1" y="42"/>
                  </a:lnTo>
                  <a:lnTo>
                    <a:pt x="0" y="35"/>
                  </a:lnTo>
                  <a:lnTo>
                    <a:pt x="0" y="35"/>
                  </a:lnTo>
                  <a:lnTo>
                    <a:pt x="1" y="27"/>
                  </a:lnTo>
                  <a:lnTo>
                    <a:pt x="4" y="20"/>
                  </a:lnTo>
                  <a:lnTo>
                    <a:pt x="6" y="14"/>
                  </a:lnTo>
                  <a:lnTo>
                    <a:pt x="10" y="9"/>
                  </a:lnTo>
                  <a:lnTo>
                    <a:pt x="16" y="5"/>
                  </a:lnTo>
                  <a:lnTo>
                    <a:pt x="21" y="3"/>
                  </a:lnTo>
                  <a:lnTo>
                    <a:pt x="28" y="0"/>
                  </a:lnTo>
                  <a:lnTo>
                    <a:pt x="36" y="0"/>
                  </a:lnTo>
                  <a:lnTo>
                    <a:pt x="36" y="0"/>
                  </a:lnTo>
                  <a:lnTo>
                    <a:pt x="44" y="0"/>
                  </a:lnTo>
                  <a:lnTo>
                    <a:pt x="53" y="3"/>
                  </a:lnTo>
                  <a:lnTo>
                    <a:pt x="53"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0" name="Freeform 400"/>
            <p:cNvSpPr>
              <a:spLocks noEditPoints="1"/>
            </p:cNvSpPr>
            <p:nvPr userDrawn="1"/>
          </p:nvSpPr>
          <p:spPr bwMode="auto">
            <a:xfrm>
              <a:off x="5626" y="4022"/>
              <a:ext cx="55" cy="55"/>
            </a:xfrm>
            <a:custGeom>
              <a:avLst/>
              <a:gdLst/>
              <a:ahLst/>
              <a:cxnLst>
                <a:cxn ang="0">
                  <a:pos x="21" y="41"/>
                </a:cxn>
                <a:cxn ang="0">
                  <a:pos x="16" y="56"/>
                </a:cxn>
                <a:cxn ang="0">
                  <a:pos x="16" y="56"/>
                </a:cxn>
                <a:cxn ang="0">
                  <a:pos x="15" y="59"/>
                </a:cxn>
                <a:cxn ang="0">
                  <a:pos x="15" y="62"/>
                </a:cxn>
                <a:cxn ang="0">
                  <a:pos x="15" y="64"/>
                </a:cxn>
                <a:cxn ang="0">
                  <a:pos x="17" y="65"/>
                </a:cxn>
                <a:cxn ang="0">
                  <a:pos x="17" y="65"/>
                </a:cxn>
                <a:cxn ang="0">
                  <a:pos x="0" y="65"/>
                </a:cxn>
                <a:cxn ang="0">
                  <a:pos x="0" y="65"/>
                </a:cxn>
                <a:cxn ang="0">
                  <a:pos x="0" y="65"/>
                </a:cxn>
                <a:cxn ang="0">
                  <a:pos x="4" y="63"/>
                </a:cxn>
                <a:cxn ang="0">
                  <a:pos x="6" y="59"/>
                </a:cxn>
                <a:cxn ang="0">
                  <a:pos x="9" y="52"/>
                </a:cxn>
                <a:cxn ang="0">
                  <a:pos x="26" y="10"/>
                </a:cxn>
                <a:cxn ang="0">
                  <a:pos x="26" y="10"/>
                </a:cxn>
                <a:cxn ang="0">
                  <a:pos x="27" y="5"/>
                </a:cxn>
                <a:cxn ang="0">
                  <a:pos x="27" y="3"/>
                </a:cxn>
                <a:cxn ang="0">
                  <a:pos x="25" y="0"/>
                </a:cxn>
                <a:cxn ang="0">
                  <a:pos x="25" y="0"/>
                </a:cxn>
                <a:cxn ang="0">
                  <a:pos x="39" y="0"/>
                </a:cxn>
                <a:cxn ang="0">
                  <a:pos x="60" y="52"/>
                </a:cxn>
                <a:cxn ang="0">
                  <a:pos x="60" y="52"/>
                </a:cxn>
                <a:cxn ang="0">
                  <a:pos x="64" y="59"/>
                </a:cxn>
                <a:cxn ang="0">
                  <a:pos x="66" y="63"/>
                </a:cxn>
                <a:cxn ang="0">
                  <a:pos x="70" y="65"/>
                </a:cxn>
                <a:cxn ang="0">
                  <a:pos x="70" y="65"/>
                </a:cxn>
                <a:cxn ang="0">
                  <a:pos x="50" y="65"/>
                </a:cxn>
                <a:cxn ang="0">
                  <a:pos x="50" y="65"/>
                </a:cxn>
                <a:cxn ang="0">
                  <a:pos x="50" y="65"/>
                </a:cxn>
                <a:cxn ang="0">
                  <a:pos x="53" y="64"/>
                </a:cxn>
                <a:cxn ang="0">
                  <a:pos x="53" y="62"/>
                </a:cxn>
                <a:cxn ang="0">
                  <a:pos x="51" y="56"/>
                </a:cxn>
                <a:cxn ang="0">
                  <a:pos x="45" y="41"/>
                </a:cxn>
                <a:cxn ang="0">
                  <a:pos x="21" y="41"/>
                </a:cxn>
                <a:cxn ang="0">
                  <a:pos x="33" y="9"/>
                </a:cxn>
                <a:cxn ang="0">
                  <a:pos x="23" y="34"/>
                </a:cxn>
                <a:cxn ang="0">
                  <a:pos x="43" y="34"/>
                </a:cxn>
                <a:cxn ang="0">
                  <a:pos x="33" y="9"/>
                </a:cxn>
              </a:cxnLst>
              <a:rect l="0" t="0" r="r" b="b"/>
              <a:pathLst>
                <a:path w="70" h="65">
                  <a:moveTo>
                    <a:pt x="21" y="41"/>
                  </a:moveTo>
                  <a:lnTo>
                    <a:pt x="16" y="56"/>
                  </a:lnTo>
                  <a:lnTo>
                    <a:pt x="16" y="56"/>
                  </a:lnTo>
                  <a:lnTo>
                    <a:pt x="15" y="59"/>
                  </a:lnTo>
                  <a:lnTo>
                    <a:pt x="15" y="62"/>
                  </a:lnTo>
                  <a:lnTo>
                    <a:pt x="15" y="64"/>
                  </a:lnTo>
                  <a:lnTo>
                    <a:pt x="17" y="65"/>
                  </a:lnTo>
                  <a:lnTo>
                    <a:pt x="17" y="65"/>
                  </a:lnTo>
                  <a:lnTo>
                    <a:pt x="0" y="65"/>
                  </a:lnTo>
                  <a:lnTo>
                    <a:pt x="0" y="65"/>
                  </a:lnTo>
                  <a:lnTo>
                    <a:pt x="0" y="65"/>
                  </a:lnTo>
                  <a:lnTo>
                    <a:pt x="4" y="63"/>
                  </a:lnTo>
                  <a:lnTo>
                    <a:pt x="6" y="59"/>
                  </a:lnTo>
                  <a:lnTo>
                    <a:pt x="9" y="52"/>
                  </a:lnTo>
                  <a:lnTo>
                    <a:pt x="26" y="10"/>
                  </a:lnTo>
                  <a:lnTo>
                    <a:pt x="26" y="10"/>
                  </a:lnTo>
                  <a:lnTo>
                    <a:pt x="27" y="5"/>
                  </a:lnTo>
                  <a:lnTo>
                    <a:pt x="27" y="3"/>
                  </a:lnTo>
                  <a:lnTo>
                    <a:pt x="25" y="0"/>
                  </a:lnTo>
                  <a:lnTo>
                    <a:pt x="25" y="0"/>
                  </a:lnTo>
                  <a:lnTo>
                    <a:pt x="39" y="0"/>
                  </a:lnTo>
                  <a:lnTo>
                    <a:pt x="60" y="52"/>
                  </a:lnTo>
                  <a:lnTo>
                    <a:pt x="60" y="52"/>
                  </a:lnTo>
                  <a:lnTo>
                    <a:pt x="64" y="59"/>
                  </a:lnTo>
                  <a:lnTo>
                    <a:pt x="66" y="63"/>
                  </a:lnTo>
                  <a:lnTo>
                    <a:pt x="70" y="65"/>
                  </a:lnTo>
                  <a:lnTo>
                    <a:pt x="70" y="65"/>
                  </a:lnTo>
                  <a:lnTo>
                    <a:pt x="50" y="65"/>
                  </a:lnTo>
                  <a:lnTo>
                    <a:pt x="50" y="65"/>
                  </a:lnTo>
                  <a:lnTo>
                    <a:pt x="50" y="65"/>
                  </a:lnTo>
                  <a:lnTo>
                    <a:pt x="53" y="64"/>
                  </a:lnTo>
                  <a:lnTo>
                    <a:pt x="53" y="62"/>
                  </a:lnTo>
                  <a:lnTo>
                    <a:pt x="51" y="56"/>
                  </a:lnTo>
                  <a:lnTo>
                    <a:pt x="45" y="41"/>
                  </a:lnTo>
                  <a:lnTo>
                    <a:pt x="21" y="41"/>
                  </a:lnTo>
                  <a:close/>
                  <a:moveTo>
                    <a:pt x="33" y="9"/>
                  </a:moveTo>
                  <a:lnTo>
                    <a:pt x="23" y="34"/>
                  </a:lnTo>
                  <a:lnTo>
                    <a:pt x="43" y="34"/>
                  </a:lnTo>
                  <a:lnTo>
                    <a:pt x="33" y="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1" name="Freeform 401"/>
            <p:cNvSpPr>
              <a:spLocks/>
            </p:cNvSpPr>
            <p:nvPr userDrawn="1"/>
          </p:nvSpPr>
          <p:spPr bwMode="auto">
            <a:xfrm>
              <a:off x="5683" y="4022"/>
              <a:ext cx="34" cy="55"/>
            </a:xfrm>
            <a:custGeom>
              <a:avLst/>
              <a:gdLst/>
              <a:ahLst/>
              <a:cxnLst>
                <a:cxn ang="0">
                  <a:pos x="27" y="58"/>
                </a:cxn>
                <a:cxn ang="0">
                  <a:pos x="27" y="58"/>
                </a:cxn>
                <a:cxn ang="0">
                  <a:pos x="32" y="58"/>
                </a:cxn>
                <a:cxn ang="0">
                  <a:pos x="36" y="57"/>
                </a:cxn>
                <a:cxn ang="0">
                  <a:pos x="41" y="56"/>
                </a:cxn>
                <a:cxn ang="0">
                  <a:pos x="45" y="52"/>
                </a:cxn>
                <a:cxn ang="0">
                  <a:pos x="45" y="52"/>
                </a:cxn>
                <a:cxn ang="0">
                  <a:pos x="40" y="65"/>
                </a:cxn>
                <a:cxn ang="0">
                  <a:pos x="0" y="65"/>
                </a:cxn>
                <a:cxn ang="0">
                  <a:pos x="0" y="65"/>
                </a:cxn>
                <a:cxn ang="0">
                  <a:pos x="0" y="65"/>
                </a:cxn>
                <a:cxn ang="0">
                  <a:pos x="2" y="63"/>
                </a:cxn>
                <a:cxn ang="0">
                  <a:pos x="3" y="59"/>
                </a:cxn>
                <a:cxn ang="0">
                  <a:pos x="3" y="52"/>
                </a:cxn>
                <a:cxn ang="0">
                  <a:pos x="3" y="15"/>
                </a:cxn>
                <a:cxn ang="0">
                  <a:pos x="3" y="15"/>
                </a:cxn>
                <a:cxn ang="0">
                  <a:pos x="3" y="7"/>
                </a:cxn>
                <a:cxn ang="0">
                  <a:pos x="2" y="3"/>
                </a:cxn>
                <a:cxn ang="0">
                  <a:pos x="0" y="0"/>
                </a:cxn>
                <a:cxn ang="0">
                  <a:pos x="0" y="0"/>
                </a:cxn>
                <a:cxn ang="0">
                  <a:pos x="18" y="0"/>
                </a:cxn>
                <a:cxn ang="0">
                  <a:pos x="18" y="0"/>
                </a:cxn>
                <a:cxn ang="0">
                  <a:pos x="18" y="0"/>
                </a:cxn>
                <a:cxn ang="0">
                  <a:pos x="16" y="3"/>
                </a:cxn>
                <a:cxn ang="0">
                  <a:pos x="14" y="7"/>
                </a:cxn>
                <a:cxn ang="0">
                  <a:pos x="14" y="15"/>
                </a:cxn>
                <a:cxn ang="0">
                  <a:pos x="14" y="58"/>
                </a:cxn>
                <a:cxn ang="0">
                  <a:pos x="27" y="58"/>
                </a:cxn>
              </a:cxnLst>
              <a:rect l="0" t="0" r="r" b="b"/>
              <a:pathLst>
                <a:path w="45" h="65">
                  <a:moveTo>
                    <a:pt x="27" y="58"/>
                  </a:moveTo>
                  <a:lnTo>
                    <a:pt x="27" y="58"/>
                  </a:lnTo>
                  <a:lnTo>
                    <a:pt x="32" y="58"/>
                  </a:lnTo>
                  <a:lnTo>
                    <a:pt x="36" y="57"/>
                  </a:lnTo>
                  <a:lnTo>
                    <a:pt x="41" y="56"/>
                  </a:lnTo>
                  <a:lnTo>
                    <a:pt x="45" y="52"/>
                  </a:lnTo>
                  <a:lnTo>
                    <a:pt x="45" y="52"/>
                  </a:lnTo>
                  <a:lnTo>
                    <a:pt x="40" y="65"/>
                  </a:lnTo>
                  <a:lnTo>
                    <a:pt x="0" y="65"/>
                  </a:lnTo>
                  <a:lnTo>
                    <a:pt x="0" y="65"/>
                  </a:lnTo>
                  <a:lnTo>
                    <a:pt x="0" y="65"/>
                  </a:lnTo>
                  <a:lnTo>
                    <a:pt x="2" y="63"/>
                  </a:lnTo>
                  <a:lnTo>
                    <a:pt x="3" y="59"/>
                  </a:lnTo>
                  <a:lnTo>
                    <a:pt x="3" y="52"/>
                  </a:lnTo>
                  <a:lnTo>
                    <a:pt x="3" y="15"/>
                  </a:lnTo>
                  <a:lnTo>
                    <a:pt x="3" y="15"/>
                  </a:lnTo>
                  <a:lnTo>
                    <a:pt x="3" y="7"/>
                  </a:lnTo>
                  <a:lnTo>
                    <a:pt x="2" y="3"/>
                  </a:lnTo>
                  <a:lnTo>
                    <a:pt x="0" y="0"/>
                  </a:lnTo>
                  <a:lnTo>
                    <a:pt x="0" y="0"/>
                  </a:lnTo>
                  <a:lnTo>
                    <a:pt x="18" y="0"/>
                  </a:lnTo>
                  <a:lnTo>
                    <a:pt x="18" y="0"/>
                  </a:lnTo>
                  <a:lnTo>
                    <a:pt x="18" y="0"/>
                  </a:lnTo>
                  <a:lnTo>
                    <a:pt x="16" y="3"/>
                  </a:lnTo>
                  <a:lnTo>
                    <a:pt x="14" y="7"/>
                  </a:lnTo>
                  <a:lnTo>
                    <a:pt x="14" y="15"/>
                  </a:lnTo>
                  <a:lnTo>
                    <a:pt x="14" y="58"/>
                  </a:lnTo>
                  <a:lnTo>
                    <a:pt x="27" y="5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2" name="Freeform 402"/>
            <p:cNvSpPr>
              <a:spLocks/>
            </p:cNvSpPr>
            <p:nvPr userDrawn="1"/>
          </p:nvSpPr>
          <p:spPr bwMode="auto">
            <a:xfrm>
              <a:off x="5738" y="4020"/>
              <a:ext cx="38" cy="58"/>
            </a:xfrm>
            <a:custGeom>
              <a:avLst/>
              <a:gdLst/>
              <a:ahLst/>
              <a:cxnLst>
                <a:cxn ang="0">
                  <a:pos x="42" y="14"/>
                </a:cxn>
                <a:cxn ang="0">
                  <a:pos x="35" y="9"/>
                </a:cxn>
                <a:cxn ang="0">
                  <a:pos x="27" y="8"/>
                </a:cxn>
                <a:cxn ang="0">
                  <a:pos x="23" y="8"/>
                </a:cxn>
                <a:cxn ang="0">
                  <a:pos x="15" y="12"/>
                </a:cxn>
                <a:cxn ang="0">
                  <a:pos x="14" y="16"/>
                </a:cxn>
                <a:cxn ang="0">
                  <a:pos x="15" y="21"/>
                </a:cxn>
                <a:cxn ang="0">
                  <a:pos x="31" y="30"/>
                </a:cxn>
                <a:cxn ang="0">
                  <a:pos x="43" y="37"/>
                </a:cxn>
                <a:cxn ang="0">
                  <a:pos x="48" y="44"/>
                </a:cxn>
                <a:cxn ang="0">
                  <a:pos x="48" y="48"/>
                </a:cxn>
                <a:cxn ang="0">
                  <a:pos x="46" y="55"/>
                </a:cxn>
                <a:cxn ang="0">
                  <a:pos x="41" y="61"/>
                </a:cxn>
                <a:cxn ang="0">
                  <a:pos x="32" y="66"/>
                </a:cxn>
                <a:cxn ang="0">
                  <a:pos x="21" y="68"/>
                </a:cxn>
                <a:cxn ang="0">
                  <a:pos x="13" y="68"/>
                </a:cxn>
                <a:cxn ang="0">
                  <a:pos x="0" y="53"/>
                </a:cxn>
                <a:cxn ang="0">
                  <a:pos x="5" y="57"/>
                </a:cxn>
                <a:cxn ang="0">
                  <a:pos x="16" y="60"/>
                </a:cxn>
                <a:cxn ang="0">
                  <a:pos x="23" y="61"/>
                </a:cxn>
                <a:cxn ang="0">
                  <a:pos x="32" y="59"/>
                </a:cxn>
                <a:cxn ang="0">
                  <a:pos x="36" y="53"/>
                </a:cxn>
                <a:cxn ang="0">
                  <a:pos x="37" y="50"/>
                </a:cxn>
                <a:cxn ang="0">
                  <a:pos x="35" y="46"/>
                </a:cxn>
                <a:cxn ang="0">
                  <a:pos x="26" y="39"/>
                </a:cxn>
                <a:cxn ang="0">
                  <a:pos x="14" y="33"/>
                </a:cxn>
                <a:cxn ang="0">
                  <a:pos x="4" y="24"/>
                </a:cxn>
                <a:cxn ang="0">
                  <a:pos x="3" y="17"/>
                </a:cxn>
                <a:cxn ang="0">
                  <a:pos x="3" y="12"/>
                </a:cxn>
                <a:cxn ang="0">
                  <a:pos x="8" y="6"/>
                </a:cxn>
                <a:cxn ang="0">
                  <a:pos x="19" y="1"/>
                </a:cxn>
                <a:cxn ang="0">
                  <a:pos x="27" y="0"/>
                </a:cxn>
                <a:cxn ang="0">
                  <a:pos x="42" y="3"/>
                </a:cxn>
              </a:cxnLst>
              <a:rect l="0" t="0" r="r" b="b"/>
              <a:pathLst>
                <a:path w="48" h="68">
                  <a:moveTo>
                    <a:pt x="42" y="14"/>
                  </a:moveTo>
                  <a:lnTo>
                    <a:pt x="42" y="14"/>
                  </a:lnTo>
                  <a:lnTo>
                    <a:pt x="38" y="11"/>
                  </a:lnTo>
                  <a:lnTo>
                    <a:pt x="35" y="9"/>
                  </a:lnTo>
                  <a:lnTo>
                    <a:pt x="31" y="8"/>
                  </a:lnTo>
                  <a:lnTo>
                    <a:pt x="27" y="8"/>
                  </a:lnTo>
                  <a:lnTo>
                    <a:pt x="27" y="8"/>
                  </a:lnTo>
                  <a:lnTo>
                    <a:pt x="23" y="8"/>
                  </a:lnTo>
                  <a:lnTo>
                    <a:pt x="19" y="9"/>
                  </a:lnTo>
                  <a:lnTo>
                    <a:pt x="15" y="12"/>
                  </a:lnTo>
                  <a:lnTo>
                    <a:pt x="14" y="16"/>
                  </a:lnTo>
                  <a:lnTo>
                    <a:pt x="14" y="16"/>
                  </a:lnTo>
                  <a:lnTo>
                    <a:pt x="14" y="19"/>
                  </a:lnTo>
                  <a:lnTo>
                    <a:pt x="15" y="21"/>
                  </a:lnTo>
                  <a:lnTo>
                    <a:pt x="19" y="25"/>
                  </a:lnTo>
                  <a:lnTo>
                    <a:pt x="31" y="30"/>
                  </a:lnTo>
                  <a:lnTo>
                    <a:pt x="37" y="33"/>
                  </a:lnTo>
                  <a:lnTo>
                    <a:pt x="43" y="37"/>
                  </a:lnTo>
                  <a:lnTo>
                    <a:pt x="47" y="42"/>
                  </a:lnTo>
                  <a:lnTo>
                    <a:pt x="48" y="44"/>
                  </a:lnTo>
                  <a:lnTo>
                    <a:pt x="48" y="48"/>
                  </a:lnTo>
                  <a:lnTo>
                    <a:pt x="48" y="48"/>
                  </a:lnTo>
                  <a:lnTo>
                    <a:pt x="47" y="52"/>
                  </a:lnTo>
                  <a:lnTo>
                    <a:pt x="46" y="55"/>
                  </a:lnTo>
                  <a:lnTo>
                    <a:pt x="43" y="59"/>
                  </a:lnTo>
                  <a:lnTo>
                    <a:pt x="41" y="61"/>
                  </a:lnTo>
                  <a:lnTo>
                    <a:pt x="37" y="64"/>
                  </a:lnTo>
                  <a:lnTo>
                    <a:pt x="32" y="66"/>
                  </a:lnTo>
                  <a:lnTo>
                    <a:pt x="27" y="68"/>
                  </a:lnTo>
                  <a:lnTo>
                    <a:pt x="21" y="68"/>
                  </a:lnTo>
                  <a:lnTo>
                    <a:pt x="21" y="68"/>
                  </a:lnTo>
                  <a:lnTo>
                    <a:pt x="13" y="68"/>
                  </a:lnTo>
                  <a:lnTo>
                    <a:pt x="4" y="65"/>
                  </a:lnTo>
                  <a:lnTo>
                    <a:pt x="0" y="53"/>
                  </a:lnTo>
                  <a:lnTo>
                    <a:pt x="0" y="53"/>
                  </a:lnTo>
                  <a:lnTo>
                    <a:pt x="5" y="57"/>
                  </a:lnTo>
                  <a:lnTo>
                    <a:pt x="12" y="59"/>
                  </a:lnTo>
                  <a:lnTo>
                    <a:pt x="16" y="60"/>
                  </a:lnTo>
                  <a:lnTo>
                    <a:pt x="23" y="61"/>
                  </a:lnTo>
                  <a:lnTo>
                    <a:pt x="23" y="61"/>
                  </a:lnTo>
                  <a:lnTo>
                    <a:pt x="27" y="60"/>
                  </a:lnTo>
                  <a:lnTo>
                    <a:pt x="32" y="59"/>
                  </a:lnTo>
                  <a:lnTo>
                    <a:pt x="35" y="55"/>
                  </a:lnTo>
                  <a:lnTo>
                    <a:pt x="36" y="53"/>
                  </a:lnTo>
                  <a:lnTo>
                    <a:pt x="37" y="50"/>
                  </a:lnTo>
                  <a:lnTo>
                    <a:pt x="37" y="50"/>
                  </a:lnTo>
                  <a:lnTo>
                    <a:pt x="36" y="48"/>
                  </a:lnTo>
                  <a:lnTo>
                    <a:pt x="35" y="46"/>
                  </a:lnTo>
                  <a:lnTo>
                    <a:pt x="31" y="42"/>
                  </a:lnTo>
                  <a:lnTo>
                    <a:pt x="26" y="39"/>
                  </a:lnTo>
                  <a:lnTo>
                    <a:pt x="20" y="36"/>
                  </a:lnTo>
                  <a:lnTo>
                    <a:pt x="14" y="33"/>
                  </a:lnTo>
                  <a:lnTo>
                    <a:pt x="8" y="30"/>
                  </a:lnTo>
                  <a:lnTo>
                    <a:pt x="4" y="24"/>
                  </a:lnTo>
                  <a:lnTo>
                    <a:pt x="3" y="21"/>
                  </a:lnTo>
                  <a:lnTo>
                    <a:pt x="3" y="17"/>
                  </a:lnTo>
                  <a:lnTo>
                    <a:pt x="3" y="17"/>
                  </a:lnTo>
                  <a:lnTo>
                    <a:pt x="3" y="12"/>
                  </a:lnTo>
                  <a:lnTo>
                    <a:pt x="5" y="9"/>
                  </a:lnTo>
                  <a:lnTo>
                    <a:pt x="8" y="6"/>
                  </a:lnTo>
                  <a:lnTo>
                    <a:pt x="10" y="4"/>
                  </a:lnTo>
                  <a:lnTo>
                    <a:pt x="19" y="1"/>
                  </a:lnTo>
                  <a:lnTo>
                    <a:pt x="27" y="0"/>
                  </a:lnTo>
                  <a:lnTo>
                    <a:pt x="27" y="0"/>
                  </a:lnTo>
                  <a:lnTo>
                    <a:pt x="35" y="0"/>
                  </a:lnTo>
                  <a:lnTo>
                    <a:pt x="42" y="3"/>
                  </a:lnTo>
                  <a:lnTo>
                    <a:pt x="42"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3" name="Freeform 403"/>
            <p:cNvSpPr>
              <a:spLocks/>
            </p:cNvSpPr>
            <p:nvPr userDrawn="1"/>
          </p:nvSpPr>
          <p:spPr bwMode="auto">
            <a:xfrm>
              <a:off x="5782" y="4020"/>
              <a:ext cx="42" cy="58"/>
            </a:xfrm>
            <a:custGeom>
              <a:avLst/>
              <a:gdLst/>
              <a:ahLst/>
              <a:cxnLst>
                <a:cxn ang="0">
                  <a:pos x="53" y="14"/>
                </a:cxn>
                <a:cxn ang="0">
                  <a:pos x="53" y="14"/>
                </a:cxn>
                <a:cxn ang="0">
                  <a:pos x="44" y="10"/>
                </a:cxn>
                <a:cxn ang="0">
                  <a:pos x="39" y="9"/>
                </a:cxn>
                <a:cxn ang="0">
                  <a:pos x="34" y="9"/>
                </a:cxn>
                <a:cxn ang="0">
                  <a:pos x="34" y="9"/>
                </a:cxn>
                <a:cxn ang="0">
                  <a:pos x="30" y="9"/>
                </a:cxn>
                <a:cxn ang="0">
                  <a:pos x="26" y="10"/>
                </a:cxn>
                <a:cxn ang="0">
                  <a:pos x="21" y="12"/>
                </a:cxn>
                <a:cxn ang="0">
                  <a:pos x="19" y="15"/>
                </a:cxn>
                <a:cxn ang="0">
                  <a:pos x="15" y="19"/>
                </a:cxn>
                <a:cxn ang="0">
                  <a:pos x="14" y="22"/>
                </a:cxn>
                <a:cxn ang="0">
                  <a:pos x="12" y="27"/>
                </a:cxn>
                <a:cxn ang="0">
                  <a:pos x="11" y="32"/>
                </a:cxn>
                <a:cxn ang="0">
                  <a:pos x="11" y="32"/>
                </a:cxn>
                <a:cxn ang="0">
                  <a:pos x="12" y="38"/>
                </a:cxn>
                <a:cxn ang="0">
                  <a:pos x="14" y="43"/>
                </a:cxn>
                <a:cxn ang="0">
                  <a:pos x="16" y="48"/>
                </a:cxn>
                <a:cxn ang="0">
                  <a:pos x="19" y="52"/>
                </a:cxn>
                <a:cxn ang="0">
                  <a:pos x="22" y="55"/>
                </a:cxn>
                <a:cxn ang="0">
                  <a:pos x="26" y="58"/>
                </a:cxn>
                <a:cxn ang="0">
                  <a:pos x="31" y="59"/>
                </a:cxn>
                <a:cxn ang="0">
                  <a:pos x="37" y="60"/>
                </a:cxn>
                <a:cxn ang="0">
                  <a:pos x="37" y="60"/>
                </a:cxn>
                <a:cxn ang="0">
                  <a:pos x="42" y="59"/>
                </a:cxn>
                <a:cxn ang="0">
                  <a:pos x="48" y="58"/>
                </a:cxn>
                <a:cxn ang="0">
                  <a:pos x="58" y="54"/>
                </a:cxn>
                <a:cxn ang="0">
                  <a:pos x="58" y="54"/>
                </a:cxn>
                <a:cxn ang="0">
                  <a:pos x="53" y="65"/>
                </a:cxn>
                <a:cxn ang="0">
                  <a:pos x="53" y="65"/>
                </a:cxn>
                <a:cxn ang="0">
                  <a:pos x="45" y="68"/>
                </a:cxn>
                <a:cxn ang="0">
                  <a:pos x="38" y="68"/>
                </a:cxn>
                <a:cxn ang="0">
                  <a:pos x="38" y="68"/>
                </a:cxn>
                <a:cxn ang="0">
                  <a:pos x="30" y="68"/>
                </a:cxn>
                <a:cxn ang="0">
                  <a:pos x="22" y="66"/>
                </a:cxn>
                <a:cxn ang="0">
                  <a:pos x="16" y="63"/>
                </a:cxn>
                <a:cxn ang="0">
                  <a:pos x="10" y="59"/>
                </a:cxn>
                <a:cxn ang="0">
                  <a:pos x="6" y="54"/>
                </a:cxn>
                <a:cxn ang="0">
                  <a:pos x="3" y="48"/>
                </a:cxn>
                <a:cxn ang="0">
                  <a:pos x="1" y="42"/>
                </a:cxn>
                <a:cxn ang="0">
                  <a:pos x="0" y="35"/>
                </a:cxn>
                <a:cxn ang="0">
                  <a:pos x="0" y="35"/>
                </a:cxn>
                <a:cxn ang="0">
                  <a:pos x="1" y="27"/>
                </a:cxn>
                <a:cxn ang="0">
                  <a:pos x="3" y="20"/>
                </a:cxn>
                <a:cxn ang="0">
                  <a:pos x="6" y="14"/>
                </a:cxn>
                <a:cxn ang="0">
                  <a:pos x="10" y="9"/>
                </a:cxn>
                <a:cxn ang="0">
                  <a:pos x="15" y="5"/>
                </a:cxn>
                <a:cxn ang="0">
                  <a:pos x="21" y="3"/>
                </a:cxn>
                <a:cxn ang="0">
                  <a:pos x="28" y="0"/>
                </a:cxn>
                <a:cxn ang="0">
                  <a:pos x="34" y="0"/>
                </a:cxn>
                <a:cxn ang="0">
                  <a:pos x="34" y="0"/>
                </a:cxn>
                <a:cxn ang="0">
                  <a:pos x="44" y="0"/>
                </a:cxn>
                <a:cxn ang="0">
                  <a:pos x="53" y="3"/>
                </a:cxn>
                <a:cxn ang="0">
                  <a:pos x="53" y="14"/>
                </a:cxn>
              </a:cxnLst>
              <a:rect l="0" t="0" r="r" b="b"/>
              <a:pathLst>
                <a:path w="58" h="68">
                  <a:moveTo>
                    <a:pt x="53" y="14"/>
                  </a:moveTo>
                  <a:lnTo>
                    <a:pt x="53" y="14"/>
                  </a:lnTo>
                  <a:lnTo>
                    <a:pt x="44" y="10"/>
                  </a:lnTo>
                  <a:lnTo>
                    <a:pt x="39" y="9"/>
                  </a:lnTo>
                  <a:lnTo>
                    <a:pt x="34" y="9"/>
                  </a:lnTo>
                  <a:lnTo>
                    <a:pt x="34" y="9"/>
                  </a:lnTo>
                  <a:lnTo>
                    <a:pt x="30" y="9"/>
                  </a:lnTo>
                  <a:lnTo>
                    <a:pt x="26" y="10"/>
                  </a:lnTo>
                  <a:lnTo>
                    <a:pt x="21" y="12"/>
                  </a:lnTo>
                  <a:lnTo>
                    <a:pt x="19" y="15"/>
                  </a:lnTo>
                  <a:lnTo>
                    <a:pt x="15" y="19"/>
                  </a:lnTo>
                  <a:lnTo>
                    <a:pt x="14" y="22"/>
                  </a:lnTo>
                  <a:lnTo>
                    <a:pt x="12" y="27"/>
                  </a:lnTo>
                  <a:lnTo>
                    <a:pt x="11" y="32"/>
                  </a:lnTo>
                  <a:lnTo>
                    <a:pt x="11" y="32"/>
                  </a:lnTo>
                  <a:lnTo>
                    <a:pt x="12" y="38"/>
                  </a:lnTo>
                  <a:lnTo>
                    <a:pt x="14" y="43"/>
                  </a:lnTo>
                  <a:lnTo>
                    <a:pt x="16" y="48"/>
                  </a:lnTo>
                  <a:lnTo>
                    <a:pt x="19" y="52"/>
                  </a:lnTo>
                  <a:lnTo>
                    <a:pt x="22" y="55"/>
                  </a:lnTo>
                  <a:lnTo>
                    <a:pt x="26" y="58"/>
                  </a:lnTo>
                  <a:lnTo>
                    <a:pt x="31" y="59"/>
                  </a:lnTo>
                  <a:lnTo>
                    <a:pt x="37" y="60"/>
                  </a:lnTo>
                  <a:lnTo>
                    <a:pt x="37" y="60"/>
                  </a:lnTo>
                  <a:lnTo>
                    <a:pt x="42" y="59"/>
                  </a:lnTo>
                  <a:lnTo>
                    <a:pt x="48" y="58"/>
                  </a:lnTo>
                  <a:lnTo>
                    <a:pt x="58" y="54"/>
                  </a:lnTo>
                  <a:lnTo>
                    <a:pt x="58" y="54"/>
                  </a:lnTo>
                  <a:lnTo>
                    <a:pt x="53" y="65"/>
                  </a:lnTo>
                  <a:lnTo>
                    <a:pt x="53" y="65"/>
                  </a:lnTo>
                  <a:lnTo>
                    <a:pt x="45" y="68"/>
                  </a:lnTo>
                  <a:lnTo>
                    <a:pt x="38" y="68"/>
                  </a:lnTo>
                  <a:lnTo>
                    <a:pt x="38" y="68"/>
                  </a:lnTo>
                  <a:lnTo>
                    <a:pt x="30" y="68"/>
                  </a:lnTo>
                  <a:lnTo>
                    <a:pt x="22" y="66"/>
                  </a:lnTo>
                  <a:lnTo>
                    <a:pt x="16" y="63"/>
                  </a:lnTo>
                  <a:lnTo>
                    <a:pt x="10" y="59"/>
                  </a:lnTo>
                  <a:lnTo>
                    <a:pt x="6" y="54"/>
                  </a:lnTo>
                  <a:lnTo>
                    <a:pt x="3" y="48"/>
                  </a:lnTo>
                  <a:lnTo>
                    <a:pt x="1" y="42"/>
                  </a:lnTo>
                  <a:lnTo>
                    <a:pt x="0" y="35"/>
                  </a:lnTo>
                  <a:lnTo>
                    <a:pt x="0" y="35"/>
                  </a:lnTo>
                  <a:lnTo>
                    <a:pt x="1" y="27"/>
                  </a:lnTo>
                  <a:lnTo>
                    <a:pt x="3" y="20"/>
                  </a:lnTo>
                  <a:lnTo>
                    <a:pt x="6" y="14"/>
                  </a:lnTo>
                  <a:lnTo>
                    <a:pt x="10" y="9"/>
                  </a:lnTo>
                  <a:lnTo>
                    <a:pt x="15" y="5"/>
                  </a:lnTo>
                  <a:lnTo>
                    <a:pt x="21" y="3"/>
                  </a:lnTo>
                  <a:lnTo>
                    <a:pt x="28" y="0"/>
                  </a:lnTo>
                  <a:lnTo>
                    <a:pt x="34" y="0"/>
                  </a:lnTo>
                  <a:lnTo>
                    <a:pt x="34" y="0"/>
                  </a:lnTo>
                  <a:lnTo>
                    <a:pt x="44" y="0"/>
                  </a:lnTo>
                  <a:lnTo>
                    <a:pt x="53" y="3"/>
                  </a:lnTo>
                  <a:lnTo>
                    <a:pt x="53"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4" name="Freeform 404"/>
            <p:cNvSpPr>
              <a:spLocks/>
            </p:cNvSpPr>
            <p:nvPr userDrawn="1"/>
          </p:nvSpPr>
          <p:spPr bwMode="auto">
            <a:xfrm>
              <a:off x="5826" y="4022"/>
              <a:ext cx="14" cy="55"/>
            </a:xfrm>
            <a:custGeom>
              <a:avLst/>
              <a:gdLst/>
              <a:ahLst/>
              <a:cxnLst>
                <a:cxn ang="0">
                  <a:pos x="4" y="15"/>
                </a:cxn>
                <a:cxn ang="0">
                  <a:pos x="4" y="15"/>
                </a:cxn>
                <a:cxn ang="0">
                  <a:pos x="4" y="7"/>
                </a:cxn>
                <a:cxn ang="0">
                  <a:pos x="3" y="3"/>
                </a:cxn>
                <a:cxn ang="0">
                  <a:pos x="0" y="0"/>
                </a:cxn>
                <a:cxn ang="0">
                  <a:pos x="0" y="0"/>
                </a:cxn>
                <a:cxn ang="0">
                  <a:pos x="19" y="0"/>
                </a:cxn>
                <a:cxn ang="0">
                  <a:pos x="19" y="0"/>
                </a:cxn>
                <a:cxn ang="0">
                  <a:pos x="19" y="0"/>
                </a:cxn>
                <a:cxn ang="0">
                  <a:pos x="16" y="3"/>
                </a:cxn>
                <a:cxn ang="0">
                  <a:pos x="15" y="7"/>
                </a:cxn>
                <a:cxn ang="0">
                  <a:pos x="15" y="15"/>
                </a:cxn>
                <a:cxn ang="0">
                  <a:pos x="15" y="52"/>
                </a:cxn>
                <a:cxn ang="0">
                  <a:pos x="15" y="52"/>
                </a:cxn>
                <a:cxn ang="0">
                  <a:pos x="15" y="59"/>
                </a:cxn>
                <a:cxn ang="0">
                  <a:pos x="16" y="63"/>
                </a:cxn>
                <a:cxn ang="0">
                  <a:pos x="19" y="65"/>
                </a:cxn>
                <a:cxn ang="0">
                  <a:pos x="19" y="65"/>
                </a:cxn>
                <a:cxn ang="0">
                  <a:pos x="0" y="65"/>
                </a:cxn>
                <a:cxn ang="0">
                  <a:pos x="0" y="65"/>
                </a:cxn>
                <a:cxn ang="0">
                  <a:pos x="0" y="65"/>
                </a:cxn>
                <a:cxn ang="0">
                  <a:pos x="3" y="63"/>
                </a:cxn>
                <a:cxn ang="0">
                  <a:pos x="4" y="59"/>
                </a:cxn>
                <a:cxn ang="0">
                  <a:pos x="4" y="52"/>
                </a:cxn>
                <a:cxn ang="0">
                  <a:pos x="4" y="15"/>
                </a:cxn>
              </a:cxnLst>
              <a:rect l="0" t="0" r="r" b="b"/>
              <a:pathLst>
                <a:path w="19" h="65">
                  <a:moveTo>
                    <a:pt x="4" y="15"/>
                  </a:moveTo>
                  <a:lnTo>
                    <a:pt x="4" y="15"/>
                  </a:lnTo>
                  <a:lnTo>
                    <a:pt x="4" y="7"/>
                  </a:lnTo>
                  <a:lnTo>
                    <a:pt x="3" y="3"/>
                  </a:lnTo>
                  <a:lnTo>
                    <a:pt x="0" y="0"/>
                  </a:lnTo>
                  <a:lnTo>
                    <a:pt x="0" y="0"/>
                  </a:lnTo>
                  <a:lnTo>
                    <a:pt x="19" y="0"/>
                  </a:lnTo>
                  <a:lnTo>
                    <a:pt x="19" y="0"/>
                  </a:lnTo>
                  <a:lnTo>
                    <a:pt x="19" y="0"/>
                  </a:lnTo>
                  <a:lnTo>
                    <a:pt x="16" y="3"/>
                  </a:lnTo>
                  <a:lnTo>
                    <a:pt x="15" y="7"/>
                  </a:lnTo>
                  <a:lnTo>
                    <a:pt x="15" y="15"/>
                  </a:lnTo>
                  <a:lnTo>
                    <a:pt x="15" y="52"/>
                  </a:lnTo>
                  <a:lnTo>
                    <a:pt x="15" y="52"/>
                  </a:lnTo>
                  <a:lnTo>
                    <a:pt x="15" y="59"/>
                  </a:lnTo>
                  <a:lnTo>
                    <a:pt x="16" y="63"/>
                  </a:lnTo>
                  <a:lnTo>
                    <a:pt x="19" y="65"/>
                  </a:lnTo>
                  <a:lnTo>
                    <a:pt x="19" y="65"/>
                  </a:lnTo>
                  <a:lnTo>
                    <a:pt x="0" y="65"/>
                  </a:lnTo>
                  <a:lnTo>
                    <a:pt x="0" y="65"/>
                  </a:lnTo>
                  <a:lnTo>
                    <a:pt x="0" y="65"/>
                  </a:lnTo>
                  <a:lnTo>
                    <a:pt x="3" y="63"/>
                  </a:lnTo>
                  <a:lnTo>
                    <a:pt x="4" y="59"/>
                  </a:lnTo>
                  <a:lnTo>
                    <a:pt x="4" y="52"/>
                  </a:lnTo>
                  <a:lnTo>
                    <a:pt x="4" y="15"/>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5" name="Freeform 405"/>
            <p:cNvSpPr>
              <a:spLocks/>
            </p:cNvSpPr>
            <p:nvPr userDrawn="1"/>
          </p:nvSpPr>
          <p:spPr bwMode="auto">
            <a:xfrm>
              <a:off x="5846" y="4022"/>
              <a:ext cx="37" cy="55"/>
            </a:xfrm>
            <a:custGeom>
              <a:avLst/>
              <a:gdLst/>
              <a:ahLst/>
              <a:cxnLst>
                <a:cxn ang="0">
                  <a:pos x="15" y="57"/>
                </a:cxn>
                <a:cxn ang="0">
                  <a:pos x="27" y="58"/>
                </a:cxn>
                <a:cxn ang="0">
                  <a:pos x="27" y="58"/>
                </a:cxn>
                <a:cxn ang="0">
                  <a:pos x="32" y="58"/>
                </a:cxn>
                <a:cxn ang="0">
                  <a:pos x="37" y="58"/>
                </a:cxn>
                <a:cxn ang="0">
                  <a:pos x="42" y="56"/>
                </a:cxn>
                <a:cxn ang="0">
                  <a:pos x="45" y="53"/>
                </a:cxn>
                <a:cxn ang="0">
                  <a:pos x="47" y="53"/>
                </a:cxn>
                <a:cxn ang="0">
                  <a:pos x="42" y="65"/>
                </a:cxn>
                <a:cxn ang="0">
                  <a:pos x="0" y="65"/>
                </a:cxn>
                <a:cxn ang="0">
                  <a:pos x="0" y="65"/>
                </a:cxn>
                <a:cxn ang="0">
                  <a:pos x="0" y="65"/>
                </a:cxn>
                <a:cxn ang="0">
                  <a:pos x="4" y="63"/>
                </a:cxn>
                <a:cxn ang="0">
                  <a:pos x="5" y="59"/>
                </a:cxn>
                <a:cxn ang="0">
                  <a:pos x="5" y="52"/>
                </a:cxn>
                <a:cxn ang="0">
                  <a:pos x="5" y="15"/>
                </a:cxn>
                <a:cxn ang="0">
                  <a:pos x="5" y="15"/>
                </a:cxn>
                <a:cxn ang="0">
                  <a:pos x="5" y="7"/>
                </a:cxn>
                <a:cxn ang="0">
                  <a:pos x="4" y="3"/>
                </a:cxn>
                <a:cxn ang="0">
                  <a:pos x="0" y="0"/>
                </a:cxn>
                <a:cxn ang="0">
                  <a:pos x="0" y="0"/>
                </a:cxn>
                <a:cxn ang="0">
                  <a:pos x="32" y="0"/>
                </a:cxn>
                <a:cxn ang="0">
                  <a:pos x="32" y="0"/>
                </a:cxn>
                <a:cxn ang="0">
                  <a:pos x="34" y="0"/>
                </a:cxn>
                <a:cxn ang="0">
                  <a:pos x="37" y="0"/>
                </a:cxn>
                <a:cxn ang="0">
                  <a:pos x="37" y="0"/>
                </a:cxn>
                <a:cxn ang="0">
                  <a:pos x="37" y="11"/>
                </a:cxn>
                <a:cxn ang="0">
                  <a:pos x="37" y="11"/>
                </a:cxn>
                <a:cxn ang="0">
                  <a:pos x="37" y="11"/>
                </a:cxn>
                <a:cxn ang="0">
                  <a:pos x="34" y="9"/>
                </a:cxn>
                <a:cxn ang="0">
                  <a:pos x="32" y="8"/>
                </a:cxn>
                <a:cxn ang="0">
                  <a:pos x="25" y="8"/>
                </a:cxn>
                <a:cxn ang="0">
                  <a:pos x="25" y="8"/>
                </a:cxn>
                <a:cxn ang="0">
                  <a:pos x="15" y="9"/>
                </a:cxn>
                <a:cxn ang="0">
                  <a:pos x="15" y="27"/>
                </a:cxn>
                <a:cxn ang="0">
                  <a:pos x="27" y="27"/>
                </a:cxn>
                <a:cxn ang="0">
                  <a:pos x="27" y="27"/>
                </a:cxn>
                <a:cxn ang="0">
                  <a:pos x="31" y="26"/>
                </a:cxn>
                <a:cxn ang="0">
                  <a:pos x="32" y="26"/>
                </a:cxn>
                <a:cxn ang="0">
                  <a:pos x="32" y="37"/>
                </a:cxn>
                <a:cxn ang="0">
                  <a:pos x="31" y="37"/>
                </a:cxn>
                <a:cxn ang="0">
                  <a:pos x="31" y="37"/>
                </a:cxn>
                <a:cxn ang="0">
                  <a:pos x="30" y="35"/>
                </a:cxn>
                <a:cxn ang="0">
                  <a:pos x="27" y="35"/>
                </a:cxn>
                <a:cxn ang="0">
                  <a:pos x="22" y="34"/>
                </a:cxn>
                <a:cxn ang="0">
                  <a:pos x="15" y="34"/>
                </a:cxn>
                <a:cxn ang="0">
                  <a:pos x="15" y="57"/>
                </a:cxn>
              </a:cxnLst>
              <a:rect l="0" t="0" r="r" b="b"/>
              <a:pathLst>
                <a:path w="47" h="65">
                  <a:moveTo>
                    <a:pt x="15" y="57"/>
                  </a:moveTo>
                  <a:lnTo>
                    <a:pt x="27" y="58"/>
                  </a:lnTo>
                  <a:lnTo>
                    <a:pt x="27" y="58"/>
                  </a:lnTo>
                  <a:lnTo>
                    <a:pt x="32" y="58"/>
                  </a:lnTo>
                  <a:lnTo>
                    <a:pt x="37" y="58"/>
                  </a:lnTo>
                  <a:lnTo>
                    <a:pt x="42" y="56"/>
                  </a:lnTo>
                  <a:lnTo>
                    <a:pt x="45" y="53"/>
                  </a:lnTo>
                  <a:lnTo>
                    <a:pt x="47" y="53"/>
                  </a:lnTo>
                  <a:lnTo>
                    <a:pt x="42" y="65"/>
                  </a:lnTo>
                  <a:lnTo>
                    <a:pt x="0" y="65"/>
                  </a:lnTo>
                  <a:lnTo>
                    <a:pt x="0" y="65"/>
                  </a:lnTo>
                  <a:lnTo>
                    <a:pt x="0" y="65"/>
                  </a:lnTo>
                  <a:lnTo>
                    <a:pt x="4" y="63"/>
                  </a:lnTo>
                  <a:lnTo>
                    <a:pt x="5" y="59"/>
                  </a:lnTo>
                  <a:lnTo>
                    <a:pt x="5" y="52"/>
                  </a:lnTo>
                  <a:lnTo>
                    <a:pt x="5" y="15"/>
                  </a:lnTo>
                  <a:lnTo>
                    <a:pt x="5" y="15"/>
                  </a:lnTo>
                  <a:lnTo>
                    <a:pt x="5" y="7"/>
                  </a:lnTo>
                  <a:lnTo>
                    <a:pt x="4" y="3"/>
                  </a:lnTo>
                  <a:lnTo>
                    <a:pt x="0" y="0"/>
                  </a:lnTo>
                  <a:lnTo>
                    <a:pt x="0" y="0"/>
                  </a:lnTo>
                  <a:lnTo>
                    <a:pt x="32" y="0"/>
                  </a:lnTo>
                  <a:lnTo>
                    <a:pt x="32" y="0"/>
                  </a:lnTo>
                  <a:lnTo>
                    <a:pt x="34" y="0"/>
                  </a:lnTo>
                  <a:lnTo>
                    <a:pt x="37" y="0"/>
                  </a:lnTo>
                  <a:lnTo>
                    <a:pt x="37" y="0"/>
                  </a:lnTo>
                  <a:lnTo>
                    <a:pt x="37" y="11"/>
                  </a:lnTo>
                  <a:lnTo>
                    <a:pt x="37" y="11"/>
                  </a:lnTo>
                  <a:lnTo>
                    <a:pt x="37" y="11"/>
                  </a:lnTo>
                  <a:lnTo>
                    <a:pt x="34" y="9"/>
                  </a:lnTo>
                  <a:lnTo>
                    <a:pt x="32" y="8"/>
                  </a:lnTo>
                  <a:lnTo>
                    <a:pt x="25" y="8"/>
                  </a:lnTo>
                  <a:lnTo>
                    <a:pt x="25" y="8"/>
                  </a:lnTo>
                  <a:lnTo>
                    <a:pt x="15" y="9"/>
                  </a:lnTo>
                  <a:lnTo>
                    <a:pt x="15" y="27"/>
                  </a:lnTo>
                  <a:lnTo>
                    <a:pt x="27" y="27"/>
                  </a:lnTo>
                  <a:lnTo>
                    <a:pt x="27" y="27"/>
                  </a:lnTo>
                  <a:lnTo>
                    <a:pt x="31" y="26"/>
                  </a:lnTo>
                  <a:lnTo>
                    <a:pt x="32" y="26"/>
                  </a:lnTo>
                  <a:lnTo>
                    <a:pt x="32" y="37"/>
                  </a:lnTo>
                  <a:lnTo>
                    <a:pt x="31" y="37"/>
                  </a:lnTo>
                  <a:lnTo>
                    <a:pt x="31" y="37"/>
                  </a:lnTo>
                  <a:lnTo>
                    <a:pt x="30" y="35"/>
                  </a:lnTo>
                  <a:lnTo>
                    <a:pt x="27" y="35"/>
                  </a:lnTo>
                  <a:lnTo>
                    <a:pt x="22" y="34"/>
                  </a:lnTo>
                  <a:lnTo>
                    <a:pt x="15" y="34"/>
                  </a:lnTo>
                  <a:lnTo>
                    <a:pt x="15" y="5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6" name="Freeform 406"/>
            <p:cNvSpPr>
              <a:spLocks/>
            </p:cNvSpPr>
            <p:nvPr userDrawn="1"/>
          </p:nvSpPr>
          <p:spPr bwMode="auto">
            <a:xfrm>
              <a:off x="5884" y="4022"/>
              <a:ext cx="50" cy="58"/>
            </a:xfrm>
            <a:custGeom>
              <a:avLst/>
              <a:gdLst/>
              <a:ahLst/>
              <a:cxnLst>
                <a:cxn ang="0">
                  <a:pos x="14" y="53"/>
                </a:cxn>
                <a:cxn ang="0">
                  <a:pos x="14" y="53"/>
                </a:cxn>
                <a:cxn ang="0">
                  <a:pos x="14" y="60"/>
                </a:cxn>
                <a:cxn ang="0">
                  <a:pos x="15" y="63"/>
                </a:cxn>
                <a:cxn ang="0">
                  <a:pos x="19" y="65"/>
                </a:cxn>
                <a:cxn ang="0">
                  <a:pos x="19" y="65"/>
                </a:cxn>
                <a:cxn ang="0">
                  <a:pos x="0" y="65"/>
                </a:cxn>
                <a:cxn ang="0">
                  <a:pos x="0" y="65"/>
                </a:cxn>
                <a:cxn ang="0">
                  <a:pos x="0" y="65"/>
                </a:cxn>
                <a:cxn ang="0">
                  <a:pos x="4" y="63"/>
                </a:cxn>
                <a:cxn ang="0">
                  <a:pos x="5" y="60"/>
                </a:cxn>
                <a:cxn ang="0">
                  <a:pos x="6" y="53"/>
                </a:cxn>
                <a:cxn ang="0">
                  <a:pos x="6" y="14"/>
                </a:cxn>
                <a:cxn ang="0">
                  <a:pos x="6" y="14"/>
                </a:cxn>
                <a:cxn ang="0">
                  <a:pos x="5" y="7"/>
                </a:cxn>
                <a:cxn ang="0">
                  <a:pos x="4" y="3"/>
                </a:cxn>
                <a:cxn ang="0">
                  <a:pos x="2" y="0"/>
                </a:cxn>
                <a:cxn ang="0">
                  <a:pos x="2" y="0"/>
                </a:cxn>
                <a:cxn ang="0">
                  <a:pos x="15" y="0"/>
                </a:cxn>
                <a:cxn ang="0">
                  <a:pos x="15" y="0"/>
                </a:cxn>
                <a:cxn ang="0">
                  <a:pos x="15" y="0"/>
                </a:cxn>
                <a:cxn ang="0">
                  <a:pos x="18" y="3"/>
                </a:cxn>
                <a:cxn ang="0">
                  <a:pos x="19" y="5"/>
                </a:cxn>
                <a:cxn ang="0">
                  <a:pos x="54" y="51"/>
                </a:cxn>
                <a:cxn ang="0">
                  <a:pos x="54" y="14"/>
                </a:cxn>
                <a:cxn ang="0">
                  <a:pos x="54" y="14"/>
                </a:cxn>
                <a:cxn ang="0">
                  <a:pos x="54" y="7"/>
                </a:cxn>
                <a:cxn ang="0">
                  <a:pos x="52" y="3"/>
                </a:cxn>
                <a:cxn ang="0">
                  <a:pos x="49" y="0"/>
                </a:cxn>
                <a:cxn ang="0">
                  <a:pos x="49" y="0"/>
                </a:cxn>
                <a:cxn ang="0">
                  <a:pos x="67" y="0"/>
                </a:cxn>
                <a:cxn ang="0">
                  <a:pos x="67" y="0"/>
                </a:cxn>
                <a:cxn ang="0">
                  <a:pos x="67" y="0"/>
                </a:cxn>
                <a:cxn ang="0">
                  <a:pos x="64" y="3"/>
                </a:cxn>
                <a:cxn ang="0">
                  <a:pos x="62" y="7"/>
                </a:cxn>
                <a:cxn ang="0">
                  <a:pos x="62" y="14"/>
                </a:cxn>
                <a:cxn ang="0">
                  <a:pos x="62" y="69"/>
                </a:cxn>
                <a:cxn ang="0">
                  <a:pos x="62" y="69"/>
                </a:cxn>
                <a:cxn ang="0">
                  <a:pos x="57" y="67"/>
                </a:cxn>
                <a:cxn ang="0">
                  <a:pos x="53" y="64"/>
                </a:cxn>
                <a:cxn ang="0">
                  <a:pos x="47" y="58"/>
                </a:cxn>
                <a:cxn ang="0">
                  <a:pos x="14" y="15"/>
                </a:cxn>
                <a:cxn ang="0">
                  <a:pos x="14" y="53"/>
                </a:cxn>
              </a:cxnLst>
              <a:rect l="0" t="0" r="r" b="b"/>
              <a:pathLst>
                <a:path w="67" h="69">
                  <a:moveTo>
                    <a:pt x="14" y="53"/>
                  </a:moveTo>
                  <a:lnTo>
                    <a:pt x="14" y="53"/>
                  </a:lnTo>
                  <a:lnTo>
                    <a:pt x="14" y="60"/>
                  </a:lnTo>
                  <a:lnTo>
                    <a:pt x="15" y="63"/>
                  </a:lnTo>
                  <a:lnTo>
                    <a:pt x="19" y="65"/>
                  </a:lnTo>
                  <a:lnTo>
                    <a:pt x="19" y="65"/>
                  </a:lnTo>
                  <a:lnTo>
                    <a:pt x="0" y="65"/>
                  </a:lnTo>
                  <a:lnTo>
                    <a:pt x="0" y="65"/>
                  </a:lnTo>
                  <a:lnTo>
                    <a:pt x="0" y="65"/>
                  </a:lnTo>
                  <a:lnTo>
                    <a:pt x="4" y="63"/>
                  </a:lnTo>
                  <a:lnTo>
                    <a:pt x="5" y="60"/>
                  </a:lnTo>
                  <a:lnTo>
                    <a:pt x="6" y="53"/>
                  </a:lnTo>
                  <a:lnTo>
                    <a:pt x="6" y="14"/>
                  </a:lnTo>
                  <a:lnTo>
                    <a:pt x="6" y="14"/>
                  </a:lnTo>
                  <a:lnTo>
                    <a:pt x="5" y="7"/>
                  </a:lnTo>
                  <a:lnTo>
                    <a:pt x="4" y="3"/>
                  </a:lnTo>
                  <a:lnTo>
                    <a:pt x="2" y="0"/>
                  </a:lnTo>
                  <a:lnTo>
                    <a:pt x="2" y="0"/>
                  </a:lnTo>
                  <a:lnTo>
                    <a:pt x="15" y="0"/>
                  </a:lnTo>
                  <a:lnTo>
                    <a:pt x="15" y="0"/>
                  </a:lnTo>
                  <a:lnTo>
                    <a:pt x="15" y="0"/>
                  </a:lnTo>
                  <a:lnTo>
                    <a:pt x="18" y="3"/>
                  </a:lnTo>
                  <a:lnTo>
                    <a:pt x="19" y="5"/>
                  </a:lnTo>
                  <a:lnTo>
                    <a:pt x="54" y="51"/>
                  </a:lnTo>
                  <a:lnTo>
                    <a:pt x="54" y="14"/>
                  </a:lnTo>
                  <a:lnTo>
                    <a:pt x="54" y="14"/>
                  </a:lnTo>
                  <a:lnTo>
                    <a:pt x="54" y="7"/>
                  </a:lnTo>
                  <a:lnTo>
                    <a:pt x="52" y="3"/>
                  </a:lnTo>
                  <a:lnTo>
                    <a:pt x="49" y="0"/>
                  </a:lnTo>
                  <a:lnTo>
                    <a:pt x="49" y="0"/>
                  </a:lnTo>
                  <a:lnTo>
                    <a:pt x="67" y="0"/>
                  </a:lnTo>
                  <a:lnTo>
                    <a:pt x="67" y="0"/>
                  </a:lnTo>
                  <a:lnTo>
                    <a:pt x="67" y="0"/>
                  </a:lnTo>
                  <a:lnTo>
                    <a:pt x="64" y="3"/>
                  </a:lnTo>
                  <a:lnTo>
                    <a:pt x="62" y="7"/>
                  </a:lnTo>
                  <a:lnTo>
                    <a:pt x="62" y="14"/>
                  </a:lnTo>
                  <a:lnTo>
                    <a:pt x="62" y="69"/>
                  </a:lnTo>
                  <a:lnTo>
                    <a:pt x="62" y="69"/>
                  </a:lnTo>
                  <a:lnTo>
                    <a:pt x="57" y="67"/>
                  </a:lnTo>
                  <a:lnTo>
                    <a:pt x="53" y="64"/>
                  </a:lnTo>
                  <a:lnTo>
                    <a:pt x="47" y="58"/>
                  </a:lnTo>
                  <a:lnTo>
                    <a:pt x="14" y="15"/>
                  </a:lnTo>
                  <a:lnTo>
                    <a:pt x="14" y="5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7" name="Freeform 407"/>
            <p:cNvSpPr>
              <a:spLocks/>
            </p:cNvSpPr>
            <p:nvPr userDrawn="1"/>
          </p:nvSpPr>
          <p:spPr bwMode="auto">
            <a:xfrm>
              <a:off x="5938" y="4020"/>
              <a:ext cx="46" cy="58"/>
            </a:xfrm>
            <a:custGeom>
              <a:avLst/>
              <a:gdLst/>
              <a:ahLst/>
              <a:cxnLst>
                <a:cxn ang="0">
                  <a:pos x="53" y="14"/>
                </a:cxn>
                <a:cxn ang="0">
                  <a:pos x="53" y="14"/>
                </a:cxn>
                <a:cxn ang="0">
                  <a:pos x="44" y="10"/>
                </a:cxn>
                <a:cxn ang="0">
                  <a:pos x="39" y="9"/>
                </a:cxn>
                <a:cxn ang="0">
                  <a:pos x="35" y="9"/>
                </a:cxn>
                <a:cxn ang="0">
                  <a:pos x="35" y="9"/>
                </a:cxn>
                <a:cxn ang="0">
                  <a:pos x="30" y="9"/>
                </a:cxn>
                <a:cxn ang="0">
                  <a:pos x="26" y="10"/>
                </a:cxn>
                <a:cxn ang="0">
                  <a:pos x="22" y="12"/>
                </a:cxn>
                <a:cxn ang="0">
                  <a:pos x="19" y="15"/>
                </a:cxn>
                <a:cxn ang="0">
                  <a:pos x="16" y="19"/>
                </a:cxn>
                <a:cxn ang="0">
                  <a:pos x="14" y="22"/>
                </a:cxn>
                <a:cxn ang="0">
                  <a:pos x="12" y="27"/>
                </a:cxn>
                <a:cxn ang="0">
                  <a:pos x="12" y="32"/>
                </a:cxn>
                <a:cxn ang="0">
                  <a:pos x="12" y="32"/>
                </a:cxn>
                <a:cxn ang="0">
                  <a:pos x="12" y="38"/>
                </a:cxn>
                <a:cxn ang="0">
                  <a:pos x="14" y="43"/>
                </a:cxn>
                <a:cxn ang="0">
                  <a:pos x="16" y="48"/>
                </a:cxn>
                <a:cxn ang="0">
                  <a:pos x="19" y="52"/>
                </a:cxn>
                <a:cxn ang="0">
                  <a:pos x="22" y="55"/>
                </a:cxn>
                <a:cxn ang="0">
                  <a:pos x="27" y="58"/>
                </a:cxn>
                <a:cxn ang="0">
                  <a:pos x="32" y="59"/>
                </a:cxn>
                <a:cxn ang="0">
                  <a:pos x="37" y="60"/>
                </a:cxn>
                <a:cxn ang="0">
                  <a:pos x="37" y="60"/>
                </a:cxn>
                <a:cxn ang="0">
                  <a:pos x="43" y="59"/>
                </a:cxn>
                <a:cxn ang="0">
                  <a:pos x="48" y="58"/>
                </a:cxn>
                <a:cxn ang="0">
                  <a:pos x="58" y="54"/>
                </a:cxn>
                <a:cxn ang="0">
                  <a:pos x="59" y="54"/>
                </a:cxn>
                <a:cxn ang="0">
                  <a:pos x="53" y="65"/>
                </a:cxn>
                <a:cxn ang="0">
                  <a:pos x="53" y="65"/>
                </a:cxn>
                <a:cxn ang="0">
                  <a:pos x="46" y="68"/>
                </a:cxn>
                <a:cxn ang="0">
                  <a:pos x="38" y="68"/>
                </a:cxn>
                <a:cxn ang="0">
                  <a:pos x="38" y="68"/>
                </a:cxn>
                <a:cxn ang="0">
                  <a:pos x="30" y="68"/>
                </a:cxn>
                <a:cxn ang="0">
                  <a:pos x="22" y="66"/>
                </a:cxn>
                <a:cxn ang="0">
                  <a:pos x="16" y="63"/>
                </a:cxn>
                <a:cxn ang="0">
                  <a:pos x="11" y="59"/>
                </a:cxn>
                <a:cxn ang="0">
                  <a:pos x="6" y="54"/>
                </a:cxn>
                <a:cxn ang="0">
                  <a:pos x="4" y="48"/>
                </a:cxn>
                <a:cxn ang="0">
                  <a:pos x="1" y="42"/>
                </a:cxn>
                <a:cxn ang="0">
                  <a:pos x="0" y="35"/>
                </a:cxn>
                <a:cxn ang="0">
                  <a:pos x="0" y="35"/>
                </a:cxn>
                <a:cxn ang="0">
                  <a:pos x="1" y="27"/>
                </a:cxn>
                <a:cxn ang="0">
                  <a:pos x="4" y="20"/>
                </a:cxn>
                <a:cxn ang="0">
                  <a:pos x="6" y="14"/>
                </a:cxn>
                <a:cxn ang="0">
                  <a:pos x="10" y="9"/>
                </a:cxn>
                <a:cxn ang="0">
                  <a:pos x="16" y="5"/>
                </a:cxn>
                <a:cxn ang="0">
                  <a:pos x="21" y="3"/>
                </a:cxn>
                <a:cxn ang="0">
                  <a:pos x="28" y="0"/>
                </a:cxn>
                <a:cxn ang="0">
                  <a:pos x="36" y="0"/>
                </a:cxn>
                <a:cxn ang="0">
                  <a:pos x="36" y="0"/>
                </a:cxn>
                <a:cxn ang="0">
                  <a:pos x="44" y="0"/>
                </a:cxn>
                <a:cxn ang="0">
                  <a:pos x="53" y="3"/>
                </a:cxn>
                <a:cxn ang="0">
                  <a:pos x="53" y="14"/>
                </a:cxn>
              </a:cxnLst>
              <a:rect l="0" t="0" r="r" b="b"/>
              <a:pathLst>
                <a:path w="59" h="68">
                  <a:moveTo>
                    <a:pt x="53" y="14"/>
                  </a:moveTo>
                  <a:lnTo>
                    <a:pt x="53" y="14"/>
                  </a:lnTo>
                  <a:lnTo>
                    <a:pt x="44" y="10"/>
                  </a:lnTo>
                  <a:lnTo>
                    <a:pt x="39" y="9"/>
                  </a:lnTo>
                  <a:lnTo>
                    <a:pt x="35" y="9"/>
                  </a:lnTo>
                  <a:lnTo>
                    <a:pt x="35" y="9"/>
                  </a:lnTo>
                  <a:lnTo>
                    <a:pt x="30" y="9"/>
                  </a:lnTo>
                  <a:lnTo>
                    <a:pt x="26" y="10"/>
                  </a:lnTo>
                  <a:lnTo>
                    <a:pt x="22" y="12"/>
                  </a:lnTo>
                  <a:lnTo>
                    <a:pt x="19" y="15"/>
                  </a:lnTo>
                  <a:lnTo>
                    <a:pt x="16" y="19"/>
                  </a:lnTo>
                  <a:lnTo>
                    <a:pt x="14" y="22"/>
                  </a:lnTo>
                  <a:lnTo>
                    <a:pt x="12" y="27"/>
                  </a:lnTo>
                  <a:lnTo>
                    <a:pt x="12" y="32"/>
                  </a:lnTo>
                  <a:lnTo>
                    <a:pt x="12" y="32"/>
                  </a:lnTo>
                  <a:lnTo>
                    <a:pt x="12" y="38"/>
                  </a:lnTo>
                  <a:lnTo>
                    <a:pt x="14" y="43"/>
                  </a:lnTo>
                  <a:lnTo>
                    <a:pt x="16" y="48"/>
                  </a:lnTo>
                  <a:lnTo>
                    <a:pt x="19" y="52"/>
                  </a:lnTo>
                  <a:lnTo>
                    <a:pt x="22" y="55"/>
                  </a:lnTo>
                  <a:lnTo>
                    <a:pt x="27" y="58"/>
                  </a:lnTo>
                  <a:lnTo>
                    <a:pt x="32" y="59"/>
                  </a:lnTo>
                  <a:lnTo>
                    <a:pt x="37" y="60"/>
                  </a:lnTo>
                  <a:lnTo>
                    <a:pt x="37" y="60"/>
                  </a:lnTo>
                  <a:lnTo>
                    <a:pt x="43" y="59"/>
                  </a:lnTo>
                  <a:lnTo>
                    <a:pt x="48" y="58"/>
                  </a:lnTo>
                  <a:lnTo>
                    <a:pt x="58" y="54"/>
                  </a:lnTo>
                  <a:lnTo>
                    <a:pt x="59" y="54"/>
                  </a:lnTo>
                  <a:lnTo>
                    <a:pt x="53" y="65"/>
                  </a:lnTo>
                  <a:lnTo>
                    <a:pt x="53" y="65"/>
                  </a:lnTo>
                  <a:lnTo>
                    <a:pt x="46" y="68"/>
                  </a:lnTo>
                  <a:lnTo>
                    <a:pt x="38" y="68"/>
                  </a:lnTo>
                  <a:lnTo>
                    <a:pt x="38" y="68"/>
                  </a:lnTo>
                  <a:lnTo>
                    <a:pt x="30" y="68"/>
                  </a:lnTo>
                  <a:lnTo>
                    <a:pt x="22" y="66"/>
                  </a:lnTo>
                  <a:lnTo>
                    <a:pt x="16" y="63"/>
                  </a:lnTo>
                  <a:lnTo>
                    <a:pt x="11" y="59"/>
                  </a:lnTo>
                  <a:lnTo>
                    <a:pt x="6" y="54"/>
                  </a:lnTo>
                  <a:lnTo>
                    <a:pt x="4" y="48"/>
                  </a:lnTo>
                  <a:lnTo>
                    <a:pt x="1" y="42"/>
                  </a:lnTo>
                  <a:lnTo>
                    <a:pt x="0" y="35"/>
                  </a:lnTo>
                  <a:lnTo>
                    <a:pt x="0" y="35"/>
                  </a:lnTo>
                  <a:lnTo>
                    <a:pt x="1" y="27"/>
                  </a:lnTo>
                  <a:lnTo>
                    <a:pt x="4" y="20"/>
                  </a:lnTo>
                  <a:lnTo>
                    <a:pt x="6" y="14"/>
                  </a:lnTo>
                  <a:lnTo>
                    <a:pt x="10" y="9"/>
                  </a:lnTo>
                  <a:lnTo>
                    <a:pt x="16" y="5"/>
                  </a:lnTo>
                  <a:lnTo>
                    <a:pt x="21" y="3"/>
                  </a:lnTo>
                  <a:lnTo>
                    <a:pt x="28" y="0"/>
                  </a:lnTo>
                  <a:lnTo>
                    <a:pt x="36" y="0"/>
                  </a:lnTo>
                  <a:lnTo>
                    <a:pt x="36" y="0"/>
                  </a:lnTo>
                  <a:lnTo>
                    <a:pt x="44" y="0"/>
                  </a:lnTo>
                  <a:lnTo>
                    <a:pt x="53" y="3"/>
                  </a:lnTo>
                  <a:lnTo>
                    <a:pt x="53"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8" name="Freeform 408"/>
            <p:cNvSpPr>
              <a:spLocks/>
            </p:cNvSpPr>
            <p:nvPr userDrawn="1"/>
          </p:nvSpPr>
          <p:spPr bwMode="auto">
            <a:xfrm>
              <a:off x="5986" y="4022"/>
              <a:ext cx="34" cy="55"/>
            </a:xfrm>
            <a:custGeom>
              <a:avLst/>
              <a:gdLst/>
              <a:ahLst/>
              <a:cxnLst>
                <a:cxn ang="0">
                  <a:pos x="13" y="57"/>
                </a:cxn>
                <a:cxn ang="0">
                  <a:pos x="27" y="58"/>
                </a:cxn>
                <a:cxn ang="0">
                  <a:pos x="27" y="58"/>
                </a:cxn>
                <a:cxn ang="0">
                  <a:pos x="32" y="58"/>
                </a:cxn>
                <a:cxn ang="0">
                  <a:pos x="36" y="58"/>
                </a:cxn>
                <a:cxn ang="0">
                  <a:pos x="40" y="56"/>
                </a:cxn>
                <a:cxn ang="0">
                  <a:pos x="45" y="53"/>
                </a:cxn>
                <a:cxn ang="0">
                  <a:pos x="45" y="53"/>
                </a:cxn>
                <a:cxn ang="0">
                  <a:pos x="40" y="65"/>
                </a:cxn>
                <a:cxn ang="0">
                  <a:pos x="0" y="65"/>
                </a:cxn>
                <a:cxn ang="0">
                  <a:pos x="0" y="65"/>
                </a:cxn>
                <a:cxn ang="0">
                  <a:pos x="0" y="65"/>
                </a:cxn>
                <a:cxn ang="0">
                  <a:pos x="2" y="63"/>
                </a:cxn>
                <a:cxn ang="0">
                  <a:pos x="3" y="59"/>
                </a:cxn>
                <a:cxn ang="0">
                  <a:pos x="3" y="52"/>
                </a:cxn>
                <a:cxn ang="0">
                  <a:pos x="3" y="15"/>
                </a:cxn>
                <a:cxn ang="0">
                  <a:pos x="3" y="15"/>
                </a:cxn>
                <a:cxn ang="0">
                  <a:pos x="3" y="7"/>
                </a:cxn>
                <a:cxn ang="0">
                  <a:pos x="2" y="3"/>
                </a:cxn>
                <a:cxn ang="0">
                  <a:pos x="0" y="0"/>
                </a:cxn>
                <a:cxn ang="0">
                  <a:pos x="0" y="0"/>
                </a:cxn>
                <a:cxn ang="0">
                  <a:pos x="30" y="0"/>
                </a:cxn>
                <a:cxn ang="0">
                  <a:pos x="30" y="0"/>
                </a:cxn>
                <a:cxn ang="0">
                  <a:pos x="33" y="0"/>
                </a:cxn>
                <a:cxn ang="0">
                  <a:pos x="35" y="0"/>
                </a:cxn>
                <a:cxn ang="0">
                  <a:pos x="35" y="0"/>
                </a:cxn>
                <a:cxn ang="0">
                  <a:pos x="35" y="11"/>
                </a:cxn>
                <a:cxn ang="0">
                  <a:pos x="35" y="11"/>
                </a:cxn>
                <a:cxn ang="0">
                  <a:pos x="35" y="11"/>
                </a:cxn>
                <a:cxn ang="0">
                  <a:pos x="33" y="9"/>
                </a:cxn>
                <a:cxn ang="0">
                  <a:pos x="30" y="8"/>
                </a:cxn>
                <a:cxn ang="0">
                  <a:pos x="24" y="8"/>
                </a:cxn>
                <a:cxn ang="0">
                  <a:pos x="24" y="8"/>
                </a:cxn>
                <a:cxn ang="0">
                  <a:pos x="13" y="9"/>
                </a:cxn>
                <a:cxn ang="0">
                  <a:pos x="13" y="27"/>
                </a:cxn>
                <a:cxn ang="0">
                  <a:pos x="25" y="27"/>
                </a:cxn>
                <a:cxn ang="0">
                  <a:pos x="25" y="27"/>
                </a:cxn>
                <a:cxn ang="0">
                  <a:pos x="30" y="26"/>
                </a:cxn>
                <a:cxn ang="0">
                  <a:pos x="30" y="26"/>
                </a:cxn>
                <a:cxn ang="0">
                  <a:pos x="30" y="37"/>
                </a:cxn>
                <a:cxn ang="0">
                  <a:pos x="30" y="37"/>
                </a:cxn>
                <a:cxn ang="0">
                  <a:pos x="30" y="37"/>
                </a:cxn>
                <a:cxn ang="0">
                  <a:pos x="28" y="35"/>
                </a:cxn>
                <a:cxn ang="0">
                  <a:pos x="25" y="35"/>
                </a:cxn>
                <a:cxn ang="0">
                  <a:pos x="21" y="34"/>
                </a:cxn>
                <a:cxn ang="0">
                  <a:pos x="13" y="34"/>
                </a:cxn>
                <a:cxn ang="0">
                  <a:pos x="13" y="57"/>
                </a:cxn>
              </a:cxnLst>
              <a:rect l="0" t="0" r="r" b="b"/>
              <a:pathLst>
                <a:path w="45" h="65">
                  <a:moveTo>
                    <a:pt x="13" y="57"/>
                  </a:moveTo>
                  <a:lnTo>
                    <a:pt x="27" y="58"/>
                  </a:lnTo>
                  <a:lnTo>
                    <a:pt x="27" y="58"/>
                  </a:lnTo>
                  <a:lnTo>
                    <a:pt x="32" y="58"/>
                  </a:lnTo>
                  <a:lnTo>
                    <a:pt x="36" y="58"/>
                  </a:lnTo>
                  <a:lnTo>
                    <a:pt x="40" y="56"/>
                  </a:lnTo>
                  <a:lnTo>
                    <a:pt x="45" y="53"/>
                  </a:lnTo>
                  <a:lnTo>
                    <a:pt x="45" y="53"/>
                  </a:lnTo>
                  <a:lnTo>
                    <a:pt x="40" y="65"/>
                  </a:lnTo>
                  <a:lnTo>
                    <a:pt x="0" y="65"/>
                  </a:lnTo>
                  <a:lnTo>
                    <a:pt x="0" y="65"/>
                  </a:lnTo>
                  <a:lnTo>
                    <a:pt x="0" y="65"/>
                  </a:lnTo>
                  <a:lnTo>
                    <a:pt x="2" y="63"/>
                  </a:lnTo>
                  <a:lnTo>
                    <a:pt x="3" y="59"/>
                  </a:lnTo>
                  <a:lnTo>
                    <a:pt x="3" y="52"/>
                  </a:lnTo>
                  <a:lnTo>
                    <a:pt x="3" y="15"/>
                  </a:lnTo>
                  <a:lnTo>
                    <a:pt x="3" y="15"/>
                  </a:lnTo>
                  <a:lnTo>
                    <a:pt x="3" y="7"/>
                  </a:lnTo>
                  <a:lnTo>
                    <a:pt x="2" y="3"/>
                  </a:lnTo>
                  <a:lnTo>
                    <a:pt x="0" y="0"/>
                  </a:lnTo>
                  <a:lnTo>
                    <a:pt x="0" y="0"/>
                  </a:lnTo>
                  <a:lnTo>
                    <a:pt x="30" y="0"/>
                  </a:lnTo>
                  <a:lnTo>
                    <a:pt x="30" y="0"/>
                  </a:lnTo>
                  <a:lnTo>
                    <a:pt x="33" y="0"/>
                  </a:lnTo>
                  <a:lnTo>
                    <a:pt x="35" y="0"/>
                  </a:lnTo>
                  <a:lnTo>
                    <a:pt x="35" y="0"/>
                  </a:lnTo>
                  <a:lnTo>
                    <a:pt x="35" y="11"/>
                  </a:lnTo>
                  <a:lnTo>
                    <a:pt x="35" y="11"/>
                  </a:lnTo>
                  <a:lnTo>
                    <a:pt x="35" y="11"/>
                  </a:lnTo>
                  <a:lnTo>
                    <a:pt x="33" y="9"/>
                  </a:lnTo>
                  <a:lnTo>
                    <a:pt x="30" y="8"/>
                  </a:lnTo>
                  <a:lnTo>
                    <a:pt x="24" y="8"/>
                  </a:lnTo>
                  <a:lnTo>
                    <a:pt x="24" y="8"/>
                  </a:lnTo>
                  <a:lnTo>
                    <a:pt x="13" y="9"/>
                  </a:lnTo>
                  <a:lnTo>
                    <a:pt x="13" y="27"/>
                  </a:lnTo>
                  <a:lnTo>
                    <a:pt x="25" y="27"/>
                  </a:lnTo>
                  <a:lnTo>
                    <a:pt x="25" y="27"/>
                  </a:lnTo>
                  <a:lnTo>
                    <a:pt x="30" y="26"/>
                  </a:lnTo>
                  <a:lnTo>
                    <a:pt x="30" y="26"/>
                  </a:lnTo>
                  <a:lnTo>
                    <a:pt x="30" y="37"/>
                  </a:lnTo>
                  <a:lnTo>
                    <a:pt x="30" y="37"/>
                  </a:lnTo>
                  <a:lnTo>
                    <a:pt x="30" y="37"/>
                  </a:lnTo>
                  <a:lnTo>
                    <a:pt x="28" y="35"/>
                  </a:lnTo>
                  <a:lnTo>
                    <a:pt x="25" y="35"/>
                  </a:lnTo>
                  <a:lnTo>
                    <a:pt x="21" y="34"/>
                  </a:lnTo>
                  <a:lnTo>
                    <a:pt x="13" y="34"/>
                  </a:lnTo>
                  <a:lnTo>
                    <a:pt x="13" y="5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99" name="Freeform 409"/>
            <p:cNvSpPr>
              <a:spLocks/>
            </p:cNvSpPr>
            <p:nvPr userDrawn="1"/>
          </p:nvSpPr>
          <p:spPr bwMode="auto">
            <a:xfrm>
              <a:off x="6022" y="4020"/>
              <a:ext cx="35" cy="58"/>
            </a:xfrm>
            <a:custGeom>
              <a:avLst/>
              <a:gdLst/>
              <a:ahLst/>
              <a:cxnLst>
                <a:cxn ang="0">
                  <a:pos x="42" y="14"/>
                </a:cxn>
                <a:cxn ang="0">
                  <a:pos x="35" y="9"/>
                </a:cxn>
                <a:cxn ang="0">
                  <a:pos x="26" y="8"/>
                </a:cxn>
                <a:cxn ang="0">
                  <a:pos x="21" y="8"/>
                </a:cxn>
                <a:cxn ang="0">
                  <a:pos x="15" y="12"/>
                </a:cxn>
                <a:cxn ang="0">
                  <a:pos x="14" y="16"/>
                </a:cxn>
                <a:cxn ang="0">
                  <a:pos x="15" y="21"/>
                </a:cxn>
                <a:cxn ang="0">
                  <a:pos x="30" y="30"/>
                </a:cxn>
                <a:cxn ang="0">
                  <a:pos x="42" y="37"/>
                </a:cxn>
                <a:cxn ang="0">
                  <a:pos x="47" y="44"/>
                </a:cxn>
                <a:cxn ang="0">
                  <a:pos x="47" y="48"/>
                </a:cxn>
                <a:cxn ang="0">
                  <a:pos x="46" y="55"/>
                </a:cxn>
                <a:cxn ang="0">
                  <a:pos x="40" y="61"/>
                </a:cxn>
                <a:cxn ang="0">
                  <a:pos x="31" y="66"/>
                </a:cxn>
                <a:cxn ang="0">
                  <a:pos x="21" y="68"/>
                </a:cxn>
                <a:cxn ang="0">
                  <a:pos x="11" y="68"/>
                </a:cxn>
                <a:cxn ang="0">
                  <a:pos x="0" y="53"/>
                </a:cxn>
                <a:cxn ang="0">
                  <a:pos x="5" y="57"/>
                </a:cxn>
                <a:cxn ang="0">
                  <a:pos x="16" y="60"/>
                </a:cxn>
                <a:cxn ang="0">
                  <a:pos x="23" y="61"/>
                </a:cxn>
                <a:cxn ang="0">
                  <a:pos x="31" y="59"/>
                </a:cxn>
                <a:cxn ang="0">
                  <a:pos x="36" y="53"/>
                </a:cxn>
                <a:cxn ang="0">
                  <a:pos x="36" y="50"/>
                </a:cxn>
                <a:cxn ang="0">
                  <a:pos x="35" y="46"/>
                </a:cxn>
                <a:cxn ang="0">
                  <a:pos x="25" y="39"/>
                </a:cxn>
                <a:cxn ang="0">
                  <a:pos x="13" y="33"/>
                </a:cxn>
                <a:cxn ang="0">
                  <a:pos x="4" y="24"/>
                </a:cxn>
                <a:cxn ang="0">
                  <a:pos x="2" y="17"/>
                </a:cxn>
                <a:cxn ang="0">
                  <a:pos x="3" y="12"/>
                </a:cxn>
                <a:cxn ang="0">
                  <a:pos x="7" y="6"/>
                </a:cxn>
                <a:cxn ang="0">
                  <a:pos x="18" y="1"/>
                </a:cxn>
                <a:cxn ang="0">
                  <a:pos x="27" y="0"/>
                </a:cxn>
                <a:cxn ang="0">
                  <a:pos x="42" y="3"/>
                </a:cxn>
              </a:cxnLst>
              <a:rect l="0" t="0" r="r" b="b"/>
              <a:pathLst>
                <a:path w="47" h="68">
                  <a:moveTo>
                    <a:pt x="42" y="14"/>
                  </a:moveTo>
                  <a:lnTo>
                    <a:pt x="42" y="14"/>
                  </a:lnTo>
                  <a:lnTo>
                    <a:pt x="38" y="11"/>
                  </a:lnTo>
                  <a:lnTo>
                    <a:pt x="35" y="9"/>
                  </a:lnTo>
                  <a:lnTo>
                    <a:pt x="30" y="8"/>
                  </a:lnTo>
                  <a:lnTo>
                    <a:pt x="26" y="8"/>
                  </a:lnTo>
                  <a:lnTo>
                    <a:pt x="26" y="8"/>
                  </a:lnTo>
                  <a:lnTo>
                    <a:pt x="21" y="8"/>
                  </a:lnTo>
                  <a:lnTo>
                    <a:pt x="18" y="9"/>
                  </a:lnTo>
                  <a:lnTo>
                    <a:pt x="15" y="12"/>
                  </a:lnTo>
                  <a:lnTo>
                    <a:pt x="14" y="16"/>
                  </a:lnTo>
                  <a:lnTo>
                    <a:pt x="14" y="16"/>
                  </a:lnTo>
                  <a:lnTo>
                    <a:pt x="14" y="19"/>
                  </a:lnTo>
                  <a:lnTo>
                    <a:pt x="15" y="21"/>
                  </a:lnTo>
                  <a:lnTo>
                    <a:pt x="19" y="25"/>
                  </a:lnTo>
                  <a:lnTo>
                    <a:pt x="30" y="30"/>
                  </a:lnTo>
                  <a:lnTo>
                    <a:pt x="36" y="33"/>
                  </a:lnTo>
                  <a:lnTo>
                    <a:pt x="42" y="37"/>
                  </a:lnTo>
                  <a:lnTo>
                    <a:pt x="46" y="42"/>
                  </a:lnTo>
                  <a:lnTo>
                    <a:pt x="47" y="44"/>
                  </a:lnTo>
                  <a:lnTo>
                    <a:pt x="47" y="48"/>
                  </a:lnTo>
                  <a:lnTo>
                    <a:pt x="47" y="48"/>
                  </a:lnTo>
                  <a:lnTo>
                    <a:pt x="47" y="52"/>
                  </a:lnTo>
                  <a:lnTo>
                    <a:pt x="46" y="55"/>
                  </a:lnTo>
                  <a:lnTo>
                    <a:pt x="43" y="59"/>
                  </a:lnTo>
                  <a:lnTo>
                    <a:pt x="40" y="61"/>
                  </a:lnTo>
                  <a:lnTo>
                    <a:pt x="36" y="64"/>
                  </a:lnTo>
                  <a:lnTo>
                    <a:pt x="31" y="66"/>
                  </a:lnTo>
                  <a:lnTo>
                    <a:pt x="26" y="68"/>
                  </a:lnTo>
                  <a:lnTo>
                    <a:pt x="21" y="68"/>
                  </a:lnTo>
                  <a:lnTo>
                    <a:pt x="21" y="68"/>
                  </a:lnTo>
                  <a:lnTo>
                    <a:pt x="11" y="68"/>
                  </a:lnTo>
                  <a:lnTo>
                    <a:pt x="3" y="65"/>
                  </a:lnTo>
                  <a:lnTo>
                    <a:pt x="0" y="53"/>
                  </a:lnTo>
                  <a:lnTo>
                    <a:pt x="0" y="53"/>
                  </a:lnTo>
                  <a:lnTo>
                    <a:pt x="5" y="57"/>
                  </a:lnTo>
                  <a:lnTo>
                    <a:pt x="10" y="59"/>
                  </a:lnTo>
                  <a:lnTo>
                    <a:pt x="16" y="60"/>
                  </a:lnTo>
                  <a:lnTo>
                    <a:pt x="23" y="61"/>
                  </a:lnTo>
                  <a:lnTo>
                    <a:pt x="23" y="61"/>
                  </a:lnTo>
                  <a:lnTo>
                    <a:pt x="26" y="60"/>
                  </a:lnTo>
                  <a:lnTo>
                    <a:pt x="31" y="59"/>
                  </a:lnTo>
                  <a:lnTo>
                    <a:pt x="35" y="55"/>
                  </a:lnTo>
                  <a:lnTo>
                    <a:pt x="36" y="53"/>
                  </a:lnTo>
                  <a:lnTo>
                    <a:pt x="36" y="50"/>
                  </a:lnTo>
                  <a:lnTo>
                    <a:pt x="36" y="50"/>
                  </a:lnTo>
                  <a:lnTo>
                    <a:pt x="36" y="48"/>
                  </a:lnTo>
                  <a:lnTo>
                    <a:pt x="35" y="46"/>
                  </a:lnTo>
                  <a:lnTo>
                    <a:pt x="31" y="42"/>
                  </a:lnTo>
                  <a:lnTo>
                    <a:pt x="25" y="39"/>
                  </a:lnTo>
                  <a:lnTo>
                    <a:pt x="19" y="36"/>
                  </a:lnTo>
                  <a:lnTo>
                    <a:pt x="13" y="33"/>
                  </a:lnTo>
                  <a:lnTo>
                    <a:pt x="8" y="30"/>
                  </a:lnTo>
                  <a:lnTo>
                    <a:pt x="4" y="24"/>
                  </a:lnTo>
                  <a:lnTo>
                    <a:pt x="3" y="21"/>
                  </a:lnTo>
                  <a:lnTo>
                    <a:pt x="2" y="17"/>
                  </a:lnTo>
                  <a:lnTo>
                    <a:pt x="2" y="17"/>
                  </a:lnTo>
                  <a:lnTo>
                    <a:pt x="3" y="12"/>
                  </a:lnTo>
                  <a:lnTo>
                    <a:pt x="4" y="9"/>
                  </a:lnTo>
                  <a:lnTo>
                    <a:pt x="7" y="6"/>
                  </a:lnTo>
                  <a:lnTo>
                    <a:pt x="10" y="4"/>
                  </a:lnTo>
                  <a:lnTo>
                    <a:pt x="18" y="1"/>
                  </a:lnTo>
                  <a:lnTo>
                    <a:pt x="27" y="0"/>
                  </a:lnTo>
                  <a:lnTo>
                    <a:pt x="27" y="0"/>
                  </a:lnTo>
                  <a:lnTo>
                    <a:pt x="35" y="0"/>
                  </a:lnTo>
                  <a:lnTo>
                    <a:pt x="42" y="3"/>
                  </a:lnTo>
                  <a:lnTo>
                    <a:pt x="42"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00" name="Freeform 410"/>
            <p:cNvSpPr>
              <a:spLocks/>
            </p:cNvSpPr>
            <p:nvPr userDrawn="1"/>
          </p:nvSpPr>
          <p:spPr bwMode="auto">
            <a:xfrm>
              <a:off x="5203" y="3549"/>
              <a:ext cx="215" cy="266"/>
            </a:xfrm>
            <a:custGeom>
              <a:avLst/>
              <a:gdLst/>
              <a:ahLst/>
              <a:cxnLst>
                <a:cxn ang="0">
                  <a:pos x="260" y="189"/>
                </a:cxn>
                <a:cxn ang="0">
                  <a:pos x="259" y="225"/>
                </a:cxn>
                <a:cxn ang="0">
                  <a:pos x="255" y="249"/>
                </a:cxn>
                <a:cxn ang="0">
                  <a:pos x="246" y="271"/>
                </a:cxn>
                <a:cxn ang="0">
                  <a:pos x="237" y="282"/>
                </a:cxn>
                <a:cxn ang="0">
                  <a:pos x="220" y="297"/>
                </a:cxn>
                <a:cxn ang="0">
                  <a:pos x="200" y="306"/>
                </a:cxn>
                <a:cxn ang="0">
                  <a:pos x="178" y="314"/>
                </a:cxn>
                <a:cxn ang="0">
                  <a:pos x="155" y="316"/>
                </a:cxn>
                <a:cxn ang="0">
                  <a:pos x="127" y="316"/>
                </a:cxn>
                <a:cxn ang="0">
                  <a:pos x="103" y="314"/>
                </a:cxn>
                <a:cxn ang="0">
                  <a:pos x="81" y="308"/>
                </a:cxn>
                <a:cxn ang="0">
                  <a:pos x="62" y="297"/>
                </a:cxn>
                <a:cxn ang="0">
                  <a:pos x="45" y="282"/>
                </a:cxn>
                <a:cxn ang="0">
                  <a:pos x="36" y="272"/>
                </a:cxn>
                <a:cxn ang="0">
                  <a:pos x="26" y="250"/>
                </a:cxn>
                <a:cxn ang="0">
                  <a:pos x="23" y="227"/>
                </a:cxn>
                <a:cxn ang="0">
                  <a:pos x="21" y="190"/>
                </a:cxn>
                <a:cxn ang="0">
                  <a:pos x="21" y="65"/>
                </a:cxn>
                <a:cxn ang="0">
                  <a:pos x="21" y="38"/>
                </a:cxn>
                <a:cxn ang="0">
                  <a:pos x="18" y="20"/>
                </a:cxn>
                <a:cxn ang="0">
                  <a:pos x="9" y="5"/>
                </a:cxn>
                <a:cxn ang="0">
                  <a:pos x="0" y="1"/>
                </a:cxn>
                <a:cxn ang="0">
                  <a:pos x="87" y="0"/>
                </a:cxn>
                <a:cxn ang="0">
                  <a:pos x="87" y="1"/>
                </a:cxn>
                <a:cxn ang="0">
                  <a:pos x="80" y="5"/>
                </a:cxn>
                <a:cxn ang="0">
                  <a:pos x="70" y="20"/>
                </a:cxn>
                <a:cxn ang="0">
                  <a:pos x="68" y="38"/>
                </a:cxn>
                <a:cxn ang="0">
                  <a:pos x="67" y="65"/>
                </a:cxn>
                <a:cxn ang="0">
                  <a:pos x="67" y="190"/>
                </a:cxn>
                <a:cxn ang="0">
                  <a:pos x="72" y="230"/>
                </a:cxn>
                <a:cxn ang="0">
                  <a:pos x="78" y="246"/>
                </a:cxn>
                <a:cxn ang="0">
                  <a:pos x="86" y="259"/>
                </a:cxn>
                <a:cxn ang="0">
                  <a:pos x="96" y="268"/>
                </a:cxn>
                <a:cxn ang="0">
                  <a:pos x="108" y="276"/>
                </a:cxn>
                <a:cxn ang="0">
                  <a:pos x="123" y="279"/>
                </a:cxn>
                <a:cxn ang="0">
                  <a:pos x="139" y="281"/>
                </a:cxn>
                <a:cxn ang="0">
                  <a:pos x="159" y="279"/>
                </a:cxn>
                <a:cxn ang="0">
                  <a:pos x="176" y="273"/>
                </a:cxn>
                <a:cxn ang="0">
                  <a:pos x="193" y="262"/>
                </a:cxn>
                <a:cxn ang="0">
                  <a:pos x="205" y="249"/>
                </a:cxn>
                <a:cxn ang="0">
                  <a:pos x="211" y="238"/>
                </a:cxn>
                <a:cxn ang="0">
                  <a:pos x="215" y="218"/>
                </a:cxn>
                <a:cxn ang="0">
                  <a:pos x="215" y="65"/>
                </a:cxn>
                <a:cxn ang="0">
                  <a:pos x="215" y="48"/>
                </a:cxn>
                <a:cxn ang="0">
                  <a:pos x="214" y="28"/>
                </a:cxn>
                <a:cxn ang="0">
                  <a:pos x="208" y="11"/>
                </a:cxn>
                <a:cxn ang="0">
                  <a:pos x="199" y="2"/>
                </a:cxn>
                <a:cxn ang="0">
                  <a:pos x="195" y="0"/>
                </a:cxn>
                <a:cxn ang="0">
                  <a:pos x="281" y="1"/>
                </a:cxn>
                <a:cxn ang="0">
                  <a:pos x="277" y="2"/>
                </a:cxn>
                <a:cxn ang="0">
                  <a:pos x="269" y="11"/>
                </a:cxn>
                <a:cxn ang="0">
                  <a:pos x="263" y="28"/>
                </a:cxn>
                <a:cxn ang="0">
                  <a:pos x="261" y="48"/>
                </a:cxn>
                <a:cxn ang="0">
                  <a:pos x="260" y="189"/>
                </a:cxn>
              </a:cxnLst>
              <a:rect l="0" t="0" r="r" b="b"/>
              <a:pathLst>
                <a:path w="281" h="316">
                  <a:moveTo>
                    <a:pt x="260" y="189"/>
                  </a:moveTo>
                  <a:lnTo>
                    <a:pt x="260" y="189"/>
                  </a:lnTo>
                  <a:lnTo>
                    <a:pt x="260" y="214"/>
                  </a:lnTo>
                  <a:lnTo>
                    <a:pt x="259" y="225"/>
                  </a:lnTo>
                  <a:lnTo>
                    <a:pt x="258" y="238"/>
                  </a:lnTo>
                  <a:lnTo>
                    <a:pt x="255" y="249"/>
                  </a:lnTo>
                  <a:lnTo>
                    <a:pt x="252" y="260"/>
                  </a:lnTo>
                  <a:lnTo>
                    <a:pt x="246" y="271"/>
                  </a:lnTo>
                  <a:lnTo>
                    <a:pt x="237" y="282"/>
                  </a:lnTo>
                  <a:lnTo>
                    <a:pt x="237" y="282"/>
                  </a:lnTo>
                  <a:lnTo>
                    <a:pt x="230" y="289"/>
                  </a:lnTo>
                  <a:lnTo>
                    <a:pt x="220" y="297"/>
                  </a:lnTo>
                  <a:lnTo>
                    <a:pt x="210" y="303"/>
                  </a:lnTo>
                  <a:lnTo>
                    <a:pt x="200" y="306"/>
                  </a:lnTo>
                  <a:lnTo>
                    <a:pt x="189" y="310"/>
                  </a:lnTo>
                  <a:lnTo>
                    <a:pt x="178" y="314"/>
                  </a:lnTo>
                  <a:lnTo>
                    <a:pt x="167" y="315"/>
                  </a:lnTo>
                  <a:lnTo>
                    <a:pt x="155" y="316"/>
                  </a:lnTo>
                  <a:lnTo>
                    <a:pt x="127" y="316"/>
                  </a:lnTo>
                  <a:lnTo>
                    <a:pt x="127" y="316"/>
                  </a:lnTo>
                  <a:lnTo>
                    <a:pt x="114" y="315"/>
                  </a:lnTo>
                  <a:lnTo>
                    <a:pt x="103" y="314"/>
                  </a:lnTo>
                  <a:lnTo>
                    <a:pt x="92" y="311"/>
                  </a:lnTo>
                  <a:lnTo>
                    <a:pt x="81" y="308"/>
                  </a:lnTo>
                  <a:lnTo>
                    <a:pt x="72" y="303"/>
                  </a:lnTo>
                  <a:lnTo>
                    <a:pt x="62" y="297"/>
                  </a:lnTo>
                  <a:lnTo>
                    <a:pt x="52" y="290"/>
                  </a:lnTo>
                  <a:lnTo>
                    <a:pt x="45" y="282"/>
                  </a:lnTo>
                  <a:lnTo>
                    <a:pt x="45" y="282"/>
                  </a:lnTo>
                  <a:lnTo>
                    <a:pt x="36" y="272"/>
                  </a:lnTo>
                  <a:lnTo>
                    <a:pt x="30" y="261"/>
                  </a:lnTo>
                  <a:lnTo>
                    <a:pt x="26" y="250"/>
                  </a:lnTo>
                  <a:lnTo>
                    <a:pt x="24" y="239"/>
                  </a:lnTo>
                  <a:lnTo>
                    <a:pt x="23" y="227"/>
                  </a:lnTo>
                  <a:lnTo>
                    <a:pt x="21" y="214"/>
                  </a:lnTo>
                  <a:lnTo>
                    <a:pt x="21" y="190"/>
                  </a:lnTo>
                  <a:lnTo>
                    <a:pt x="21" y="65"/>
                  </a:lnTo>
                  <a:lnTo>
                    <a:pt x="21" y="65"/>
                  </a:lnTo>
                  <a:lnTo>
                    <a:pt x="21" y="48"/>
                  </a:lnTo>
                  <a:lnTo>
                    <a:pt x="21" y="38"/>
                  </a:lnTo>
                  <a:lnTo>
                    <a:pt x="20" y="28"/>
                  </a:lnTo>
                  <a:lnTo>
                    <a:pt x="18" y="20"/>
                  </a:lnTo>
                  <a:lnTo>
                    <a:pt x="14" y="11"/>
                  </a:lnTo>
                  <a:lnTo>
                    <a:pt x="9" y="5"/>
                  </a:lnTo>
                  <a:lnTo>
                    <a:pt x="5" y="2"/>
                  </a:lnTo>
                  <a:lnTo>
                    <a:pt x="0" y="1"/>
                  </a:lnTo>
                  <a:lnTo>
                    <a:pt x="0" y="0"/>
                  </a:lnTo>
                  <a:lnTo>
                    <a:pt x="87" y="0"/>
                  </a:lnTo>
                  <a:lnTo>
                    <a:pt x="87" y="1"/>
                  </a:lnTo>
                  <a:lnTo>
                    <a:pt x="87" y="1"/>
                  </a:lnTo>
                  <a:lnTo>
                    <a:pt x="84" y="2"/>
                  </a:lnTo>
                  <a:lnTo>
                    <a:pt x="80" y="5"/>
                  </a:lnTo>
                  <a:lnTo>
                    <a:pt x="74" y="11"/>
                  </a:lnTo>
                  <a:lnTo>
                    <a:pt x="70" y="20"/>
                  </a:lnTo>
                  <a:lnTo>
                    <a:pt x="69" y="28"/>
                  </a:lnTo>
                  <a:lnTo>
                    <a:pt x="68" y="38"/>
                  </a:lnTo>
                  <a:lnTo>
                    <a:pt x="67" y="48"/>
                  </a:lnTo>
                  <a:lnTo>
                    <a:pt x="67" y="65"/>
                  </a:lnTo>
                  <a:lnTo>
                    <a:pt x="67" y="190"/>
                  </a:lnTo>
                  <a:lnTo>
                    <a:pt x="67" y="190"/>
                  </a:lnTo>
                  <a:lnTo>
                    <a:pt x="68" y="212"/>
                  </a:lnTo>
                  <a:lnTo>
                    <a:pt x="72" y="230"/>
                  </a:lnTo>
                  <a:lnTo>
                    <a:pt x="74" y="239"/>
                  </a:lnTo>
                  <a:lnTo>
                    <a:pt x="78" y="246"/>
                  </a:lnTo>
                  <a:lnTo>
                    <a:pt x="81" y="252"/>
                  </a:lnTo>
                  <a:lnTo>
                    <a:pt x="86" y="259"/>
                  </a:lnTo>
                  <a:lnTo>
                    <a:pt x="91" y="265"/>
                  </a:lnTo>
                  <a:lnTo>
                    <a:pt x="96" y="268"/>
                  </a:lnTo>
                  <a:lnTo>
                    <a:pt x="102" y="272"/>
                  </a:lnTo>
                  <a:lnTo>
                    <a:pt x="108" y="276"/>
                  </a:lnTo>
                  <a:lnTo>
                    <a:pt x="116" y="278"/>
                  </a:lnTo>
                  <a:lnTo>
                    <a:pt x="123" y="279"/>
                  </a:lnTo>
                  <a:lnTo>
                    <a:pt x="139" y="281"/>
                  </a:lnTo>
                  <a:lnTo>
                    <a:pt x="139" y="281"/>
                  </a:lnTo>
                  <a:lnTo>
                    <a:pt x="149" y="281"/>
                  </a:lnTo>
                  <a:lnTo>
                    <a:pt x="159" y="279"/>
                  </a:lnTo>
                  <a:lnTo>
                    <a:pt x="167" y="277"/>
                  </a:lnTo>
                  <a:lnTo>
                    <a:pt x="176" y="273"/>
                  </a:lnTo>
                  <a:lnTo>
                    <a:pt x="184" y="268"/>
                  </a:lnTo>
                  <a:lnTo>
                    <a:pt x="193" y="262"/>
                  </a:lnTo>
                  <a:lnTo>
                    <a:pt x="199" y="256"/>
                  </a:lnTo>
                  <a:lnTo>
                    <a:pt x="205" y="249"/>
                  </a:lnTo>
                  <a:lnTo>
                    <a:pt x="205" y="249"/>
                  </a:lnTo>
                  <a:lnTo>
                    <a:pt x="211" y="238"/>
                  </a:lnTo>
                  <a:lnTo>
                    <a:pt x="214" y="228"/>
                  </a:lnTo>
                  <a:lnTo>
                    <a:pt x="215" y="218"/>
                  </a:lnTo>
                  <a:lnTo>
                    <a:pt x="215" y="206"/>
                  </a:lnTo>
                  <a:lnTo>
                    <a:pt x="215" y="65"/>
                  </a:lnTo>
                  <a:lnTo>
                    <a:pt x="215" y="65"/>
                  </a:lnTo>
                  <a:lnTo>
                    <a:pt x="215" y="48"/>
                  </a:lnTo>
                  <a:lnTo>
                    <a:pt x="215" y="38"/>
                  </a:lnTo>
                  <a:lnTo>
                    <a:pt x="214" y="28"/>
                  </a:lnTo>
                  <a:lnTo>
                    <a:pt x="211" y="20"/>
                  </a:lnTo>
                  <a:lnTo>
                    <a:pt x="208" y="11"/>
                  </a:lnTo>
                  <a:lnTo>
                    <a:pt x="203" y="5"/>
                  </a:lnTo>
                  <a:lnTo>
                    <a:pt x="199" y="2"/>
                  </a:lnTo>
                  <a:lnTo>
                    <a:pt x="195" y="1"/>
                  </a:lnTo>
                  <a:lnTo>
                    <a:pt x="195" y="0"/>
                  </a:lnTo>
                  <a:lnTo>
                    <a:pt x="281" y="0"/>
                  </a:lnTo>
                  <a:lnTo>
                    <a:pt x="281" y="1"/>
                  </a:lnTo>
                  <a:lnTo>
                    <a:pt x="281" y="1"/>
                  </a:lnTo>
                  <a:lnTo>
                    <a:pt x="277" y="2"/>
                  </a:lnTo>
                  <a:lnTo>
                    <a:pt x="274" y="5"/>
                  </a:lnTo>
                  <a:lnTo>
                    <a:pt x="269" y="11"/>
                  </a:lnTo>
                  <a:lnTo>
                    <a:pt x="265" y="20"/>
                  </a:lnTo>
                  <a:lnTo>
                    <a:pt x="263" y="28"/>
                  </a:lnTo>
                  <a:lnTo>
                    <a:pt x="261" y="38"/>
                  </a:lnTo>
                  <a:lnTo>
                    <a:pt x="261" y="48"/>
                  </a:lnTo>
                  <a:lnTo>
                    <a:pt x="261" y="65"/>
                  </a:lnTo>
                  <a:lnTo>
                    <a:pt x="260" y="18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01" name="Freeform 411"/>
            <p:cNvSpPr>
              <a:spLocks/>
            </p:cNvSpPr>
            <p:nvPr userDrawn="1"/>
          </p:nvSpPr>
          <p:spPr bwMode="auto">
            <a:xfrm>
              <a:off x="5387" y="3549"/>
              <a:ext cx="245" cy="259"/>
            </a:xfrm>
            <a:custGeom>
              <a:avLst/>
              <a:gdLst/>
              <a:ahLst/>
              <a:cxnLst>
                <a:cxn ang="0">
                  <a:pos x="154" y="39"/>
                </a:cxn>
                <a:cxn ang="0">
                  <a:pos x="98" y="191"/>
                </a:cxn>
                <a:cxn ang="0">
                  <a:pos x="73" y="257"/>
                </a:cxn>
                <a:cxn ang="0">
                  <a:pos x="73" y="257"/>
                </a:cxn>
                <a:cxn ang="0">
                  <a:pos x="68" y="276"/>
                </a:cxn>
                <a:cxn ang="0">
                  <a:pos x="67" y="282"/>
                </a:cxn>
                <a:cxn ang="0">
                  <a:pos x="67" y="288"/>
                </a:cxn>
                <a:cxn ang="0">
                  <a:pos x="68" y="294"/>
                </a:cxn>
                <a:cxn ang="0">
                  <a:pos x="71" y="299"/>
                </a:cxn>
                <a:cxn ang="0">
                  <a:pos x="76" y="303"/>
                </a:cxn>
                <a:cxn ang="0">
                  <a:pos x="83" y="306"/>
                </a:cxn>
                <a:cxn ang="0">
                  <a:pos x="83" y="308"/>
                </a:cxn>
                <a:cxn ang="0">
                  <a:pos x="0" y="308"/>
                </a:cxn>
                <a:cxn ang="0">
                  <a:pos x="0" y="306"/>
                </a:cxn>
                <a:cxn ang="0">
                  <a:pos x="0" y="306"/>
                </a:cxn>
                <a:cxn ang="0">
                  <a:pos x="8" y="300"/>
                </a:cxn>
                <a:cxn ang="0">
                  <a:pos x="16" y="294"/>
                </a:cxn>
                <a:cxn ang="0">
                  <a:pos x="22" y="286"/>
                </a:cxn>
                <a:cxn ang="0">
                  <a:pos x="28" y="278"/>
                </a:cxn>
                <a:cxn ang="0">
                  <a:pos x="32" y="268"/>
                </a:cxn>
                <a:cxn ang="0">
                  <a:pos x="37" y="260"/>
                </a:cxn>
                <a:cxn ang="0">
                  <a:pos x="44" y="239"/>
                </a:cxn>
                <a:cxn ang="0">
                  <a:pos x="119" y="44"/>
                </a:cxn>
                <a:cxn ang="0">
                  <a:pos x="119" y="44"/>
                </a:cxn>
                <a:cxn ang="0">
                  <a:pos x="124" y="32"/>
                </a:cxn>
                <a:cxn ang="0">
                  <a:pos x="126" y="25"/>
                </a:cxn>
                <a:cxn ang="0">
                  <a:pos x="126" y="18"/>
                </a:cxn>
                <a:cxn ang="0">
                  <a:pos x="126" y="14"/>
                </a:cxn>
                <a:cxn ang="0">
                  <a:pos x="124" y="9"/>
                </a:cxn>
                <a:cxn ang="0">
                  <a:pos x="119" y="4"/>
                </a:cxn>
                <a:cxn ang="0">
                  <a:pos x="113" y="1"/>
                </a:cxn>
                <a:cxn ang="0">
                  <a:pos x="113" y="0"/>
                </a:cxn>
                <a:cxn ang="0">
                  <a:pos x="184" y="0"/>
                </a:cxn>
                <a:cxn ang="0">
                  <a:pos x="278" y="239"/>
                </a:cxn>
                <a:cxn ang="0">
                  <a:pos x="278" y="239"/>
                </a:cxn>
                <a:cxn ang="0">
                  <a:pos x="285" y="260"/>
                </a:cxn>
                <a:cxn ang="0">
                  <a:pos x="294" y="278"/>
                </a:cxn>
                <a:cxn ang="0">
                  <a:pos x="300" y="286"/>
                </a:cxn>
                <a:cxn ang="0">
                  <a:pos x="306" y="294"/>
                </a:cxn>
                <a:cxn ang="0">
                  <a:pos x="313" y="300"/>
                </a:cxn>
                <a:cxn ang="0">
                  <a:pos x="322" y="306"/>
                </a:cxn>
                <a:cxn ang="0">
                  <a:pos x="322" y="308"/>
                </a:cxn>
                <a:cxn ang="0">
                  <a:pos x="230" y="308"/>
                </a:cxn>
                <a:cxn ang="0">
                  <a:pos x="230" y="306"/>
                </a:cxn>
                <a:cxn ang="0">
                  <a:pos x="230" y="306"/>
                </a:cxn>
                <a:cxn ang="0">
                  <a:pos x="236" y="303"/>
                </a:cxn>
                <a:cxn ang="0">
                  <a:pos x="241" y="299"/>
                </a:cxn>
                <a:cxn ang="0">
                  <a:pos x="245" y="295"/>
                </a:cxn>
                <a:cxn ang="0">
                  <a:pos x="246" y="290"/>
                </a:cxn>
                <a:cxn ang="0">
                  <a:pos x="245" y="284"/>
                </a:cxn>
                <a:cxn ang="0">
                  <a:pos x="244" y="278"/>
                </a:cxn>
                <a:cxn ang="0">
                  <a:pos x="236" y="257"/>
                </a:cxn>
                <a:cxn ang="0">
                  <a:pos x="212" y="191"/>
                </a:cxn>
                <a:cxn ang="0">
                  <a:pos x="154" y="39"/>
                </a:cxn>
              </a:cxnLst>
              <a:rect l="0" t="0" r="r" b="b"/>
              <a:pathLst>
                <a:path w="322" h="308">
                  <a:moveTo>
                    <a:pt x="154" y="39"/>
                  </a:moveTo>
                  <a:lnTo>
                    <a:pt x="98" y="191"/>
                  </a:lnTo>
                  <a:lnTo>
                    <a:pt x="73" y="257"/>
                  </a:lnTo>
                  <a:lnTo>
                    <a:pt x="73" y="257"/>
                  </a:lnTo>
                  <a:lnTo>
                    <a:pt x="68" y="276"/>
                  </a:lnTo>
                  <a:lnTo>
                    <a:pt x="67" y="282"/>
                  </a:lnTo>
                  <a:lnTo>
                    <a:pt x="67" y="288"/>
                  </a:lnTo>
                  <a:lnTo>
                    <a:pt x="68" y="294"/>
                  </a:lnTo>
                  <a:lnTo>
                    <a:pt x="71" y="299"/>
                  </a:lnTo>
                  <a:lnTo>
                    <a:pt x="76" y="303"/>
                  </a:lnTo>
                  <a:lnTo>
                    <a:pt x="83" y="306"/>
                  </a:lnTo>
                  <a:lnTo>
                    <a:pt x="83" y="308"/>
                  </a:lnTo>
                  <a:lnTo>
                    <a:pt x="0" y="308"/>
                  </a:lnTo>
                  <a:lnTo>
                    <a:pt x="0" y="306"/>
                  </a:lnTo>
                  <a:lnTo>
                    <a:pt x="0" y="306"/>
                  </a:lnTo>
                  <a:lnTo>
                    <a:pt x="8" y="300"/>
                  </a:lnTo>
                  <a:lnTo>
                    <a:pt x="16" y="294"/>
                  </a:lnTo>
                  <a:lnTo>
                    <a:pt x="22" y="286"/>
                  </a:lnTo>
                  <a:lnTo>
                    <a:pt x="28" y="278"/>
                  </a:lnTo>
                  <a:lnTo>
                    <a:pt x="32" y="268"/>
                  </a:lnTo>
                  <a:lnTo>
                    <a:pt x="37" y="260"/>
                  </a:lnTo>
                  <a:lnTo>
                    <a:pt x="44" y="239"/>
                  </a:lnTo>
                  <a:lnTo>
                    <a:pt x="119" y="44"/>
                  </a:lnTo>
                  <a:lnTo>
                    <a:pt x="119" y="44"/>
                  </a:lnTo>
                  <a:lnTo>
                    <a:pt x="124" y="32"/>
                  </a:lnTo>
                  <a:lnTo>
                    <a:pt x="126" y="25"/>
                  </a:lnTo>
                  <a:lnTo>
                    <a:pt x="126" y="18"/>
                  </a:lnTo>
                  <a:lnTo>
                    <a:pt x="126" y="14"/>
                  </a:lnTo>
                  <a:lnTo>
                    <a:pt x="124" y="9"/>
                  </a:lnTo>
                  <a:lnTo>
                    <a:pt x="119" y="4"/>
                  </a:lnTo>
                  <a:lnTo>
                    <a:pt x="113" y="1"/>
                  </a:lnTo>
                  <a:lnTo>
                    <a:pt x="113" y="0"/>
                  </a:lnTo>
                  <a:lnTo>
                    <a:pt x="184" y="0"/>
                  </a:lnTo>
                  <a:lnTo>
                    <a:pt x="278" y="239"/>
                  </a:lnTo>
                  <a:lnTo>
                    <a:pt x="278" y="239"/>
                  </a:lnTo>
                  <a:lnTo>
                    <a:pt x="285" y="260"/>
                  </a:lnTo>
                  <a:lnTo>
                    <a:pt x="294" y="278"/>
                  </a:lnTo>
                  <a:lnTo>
                    <a:pt x="300" y="286"/>
                  </a:lnTo>
                  <a:lnTo>
                    <a:pt x="306" y="294"/>
                  </a:lnTo>
                  <a:lnTo>
                    <a:pt x="313" y="300"/>
                  </a:lnTo>
                  <a:lnTo>
                    <a:pt x="322" y="306"/>
                  </a:lnTo>
                  <a:lnTo>
                    <a:pt x="322" y="308"/>
                  </a:lnTo>
                  <a:lnTo>
                    <a:pt x="230" y="308"/>
                  </a:lnTo>
                  <a:lnTo>
                    <a:pt x="230" y="306"/>
                  </a:lnTo>
                  <a:lnTo>
                    <a:pt x="230" y="306"/>
                  </a:lnTo>
                  <a:lnTo>
                    <a:pt x="236" y="303"/>
                  </a:lnTo>
                  <a:lnTo>
                    <a:pt x="241" y="299"/>
                  </a:lnTo>
                  <a:lnTo>
                    <a:pt x="245" y="295"/>
                  </a:lnTo>
                  <a:lnTo>
                    <a:pt x="246" y="290"/>
                  </a:lnTo>
                  <a:lnTo>
                    <a:pt x="245" y="284"/>
                  </a:lnTo>
                  <a:lnTo>
                    <a:pt x="244" y="278"/>
                  </a:lnTo>
                  <a:lnTo>
                    <a:pt x="236" y="257"/>
                  </a:lnTo>
                  <a:lnTo>
                    <a:pt x="212" y="191"/>
                  </a:lnTo>
                  <a:lnTo>
                    <a:pt x="154" y="3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02" name="Freeform 412"/>
            <p:cNvSpPr>
              <a:spLocks/>
            </p:cNvSpPr>
            <p:nvPr userDrawn="1"/>
          </p:nvSpPr>
          <p:spPr bwMode="auto">
            <a:xfrm>
              <a:off x="5618" y="3549"/>
              <a:ext cx="311" cy="264"/>
            </a:xfrm>
            <a:custGeom>
              <a:avLst/>
              <a:gdLst/>
              <a:ahLst/>
              <a:cxnLst>
                <a:cxn ang="0">
                  <a:pos x="283" y="29"/>
                </a:cxn>
                <a:cxn ang="0">
                  <a:pos x="289" y="7"/>
                </a:cxn>
                <a:cxn ang="0">
                  <a:pos x="291" y="0"/>
                </a:cxn>
                <a:cxn ang="0">
                  <a:pos x="369" y="1"/>
                </a:cxn>
                <a:cxn ang="0">
                  <a:pos x="365" y="2"/>
                </a:cxn>
                <a:cxn ang="0">
                  <a:pos x="359" y="9"/>
                </a:cxn>
                <a:cxn ang="0">
                  <a:pos x="355" y="20"/>
                </a:cxn>
                <a:cxn ang="0">
                  <a:pos x="385" y="259"/>
                </a:cxn>
                <a:cxn ang="0">
                  <a:pos x="387" y="273"/>
                </a:cxn>
                <a:cxn ang="0">
                  <a:pos x="393" y="290"/>
                </a:cxn>
                <a:cxn ang="0">
                  <a:pos x="402" y="301"/>
                </a:cxn>
                <a:cxn ang="0">
                  <a:pos x="408" y="308"/>
                </a:cxn>
                <a:cxn ang="0">
                  <a:pos x="320" y="306"/>
                </a:cxn>
                <a:cxn ang="0">
                  <a:pos x="326" y="304"/>
                </a:cxn>
                <a:cxn ang="0">
                  <a:pos x="333" y="297"/>
                </a:cxn>
                <a:cxn ang="0">
                  <a:pos x="337" y="288"/>
                </a:cxn>
                <a:cxn ang="0">
                  <a:pos x="338" y="271"/>
                </a:cxn>
                <a:cxn ang="0">
                  <a:pos x="212" y="314"/>
                </a:cxn>
                <a:cxn ang="0">
                  <a:pos x="197" y="300"/>
                </a:cxn>
                <a:cxn ang="0">
                  <a:pos x="188" y="288"/>
                </a:cxn>
                <a:cxn ang="0">
                  <a:pos x="172" y="257"/>
                </a:cxn>
                <a:cxn ang="0">
                  <a:pos x="60" y="248"/>
                </a:cxn>
                <a:cxn ang="0">
                  <a:pos x="58" y="267"/>
                </a:cxn>
                <a:cxn ang="0">
                  <a:pos x="58" y="283"/>
                </a:cxn>
                <a:cxn ang="0">
                  <a:pos x="63" y="297"/>
                </a:cxn>
                <a:cxn ang="0">
                  <a:pos x="75" y="306"/>
                </a:cxn>
                <a:cxn ang="0">
                  <a:pos x="0" y="308"/>
                </a:cxn>
                <a:cxn ang="0">
                  <a:pos x="0" y="306"/>
                </a:cxn>
                <a:cxn ang="0">
                  <a:pos x="12" y="292"/>
                </a:cxn>
                <a:cxn ang="0">
                  <a:pos x="19" y="276"/>
                </a:cxn>
                <a:cxn ang="0">
                  <a:pos x="26" y="240"/>
                </a:cxn>
                <a:cxn ang="0">
                  <a:pos x="52" y="44"/>
                </a:cxn>
                <a:cxn ang="0">
                  <a:pos x="54" y="28"/>
                </a:cxn>
                <a:cxn ang="0">
                  <a:pos x="52" y="16"/>
                </a:cxn>
                <a:cxn ang="0">
                  <a:pos x="44" y="5"/>
                </a:cxn>
                <a:cxn ang="0">
                  <a:pos x="38" y="0"/>
                </a:cxn>
                <a:cxn ang="0">
                  <a:pos x="117" y="0"/>
                </a:cxn>
                <a:cxn ang="0">
                  <a:pos x="118" y="5"/>
                </a:cxn>
                <a:cxn ang="0">
                  <a:pos x="123" y="21"/>
                </a:cxn>
                <a:cxn ang="0">
                  <a:pos x="283" y="29"/>
                </a:cxn>
              </a:cxnLst>
              <a:rect l="0" t="0" r="r" b="b"/>
              <a:pathLst>
                <a:path w="408" h="314">
                  <a:moveTo>
                    <a:pt x="283" y="29"/>
                  </a:moveTo>
                  <a:lnTo>
                    <a:pt x="283" y="29"/>
                  </a:lnTo>
                  <a:lnTo>
                    <a:pt x="288" y="15"/>
                  </a:lnTo>
                  <a:lnTo>
                    <a:pt x="289" y="7"/>
                  </a:lnTo>
                  <a:lnTo>
                    <a:pt x="291" y="0"/>
                  </a:lnTo>
                  <a:lnTo>
                    <a:pt x="291" y="0"/>
                  </a:lnTo>
                  <a:lnTo>
                    <a:pt x="369" y="0"/>
                  </a:lnTo>
                  <a:lnTo>
                    <a:pt x="369" y="1"/>
                  </a:lnTo>
                  <a:lnTo>
                    <a:pt x="369" y="1"/>
                  </a:lnTo>
                  <a:lnTo>
                    <a:pt x="365" y="2"/>
                  </a:lnTo>
                  <a:lnTo>
                    <a:pt x="362" y="5"/>
                  </a:lnTo>
                  <a:lnTo>
                    <a:pt x="359" y="9"/>
                  </a:lnTo>
                  <a:lnTo>
                    <a:pt x="358" y="12"/>
                  </a:lnTo>
                  <a:lnTo>
                    <a:pt x="355" y="20"/>
                  </a:lnTo>
                  <a:lnTo>
                    <a:pt x="354" y="28"/>
                  </a:lnTo>
                  <a:lnTo>
                    <a:pt x="385" y="259"/>
                  </a:lnTo>
                  <a:lnTo>
                    <a:pt x="385" y="259"/>
                  </a:lnTo>
                  <a:lnTo>
                    <a:pt x="387" y="273"/>
                  </a:lnTo>
                  <a:lnTo>
                    <a:pt x="390" y="286"/>
                  </a:lnTo>
                  <a:lnTo>
                    <a:pt x="393" y="290"/>
                  </a:lnTo>
                  <a:lnTo>
                    <a:pt x="397" y="297"/>
                  </a:lnTo>
                  <a:lnTo>
                    <a:pt x="402" y="301"/>
                  </a:lnTo>
                  <a:lnTo>
                    <a:pt x="408" y="306"/>
                  </a:lnTo>
                  <a:lnTo>
                    <a:pt x="408" y="308"/>
                  </a:lnTo>
                  <a:lnTo>
                    <a:pt x="320" y="308"/>
                  </a:lnTo>
                  <a:lnTo>
                    <a:pt x="320" y="306"/>
                  </a:lnTo>
                  <a:lnTo>
                    <a:pt x="320" y="306"/>
                  </a:lnTo>
                  <a:lnTo>
                    <a:pt x="326" y="304"/>
                  </a:lnTo>
                  <a:lnTo>
                    <a:pt x="330" y="300"/>
                  </a:lnTo>
                  <a:lnTo>
                    <a:pt x="333" y="297"/>
                  </a:lnTo>
                  <a:lnTo>
                    <a:pt x="336" y="293"/>
                  </a:lnTo>
                  <a:lnTo>
                    <a:pt x="337" y="288"/>
                  </a:lnTo>
                  <a:lnTo>
                    <a:pt x="338" y="282"/>
                  </a:lnTo>
                  <a:lnTo>
                    <a:pt x="338" y="271"/>
                  </a:lnTo>
                  <a:lnTo>
                    <a:pt x="313" y="45"/>
                  </a:lnTo>
                  <a:lnTo>
                    <a:pt x="212" y="314"/>
                  </a:lnTo>
                  <a:lnTo>
                    <a:pt x="212" y="314"/>
                  </a:lnTo>
                  <a:lnTo>
                    <a:pt x="197" y="300"/>
                  </a:lnTo>
                  <a:lnTo>
                    <a:pt x="191" y="294"/>
                  </a:lnTo>
                  <a:lnTo>
                    <a:pt x="188" y="288"/>
                  </a:lnTo>
                  <a:lnTo>
                    <a:pt x="179" y="274"/>
                  </a:lnTo>
                  <a:lnTo>
                    <a:pt x="172" y="257"/>
                  </a:lnTo>
                  <a:lnTo>
                    <a:pt x="86" y="45"/>
                  </a:lnTo>
                  <a:lnTo>
                    <a:pt x="60" y="248"/>
                  </a:lnTo>
                  <a:lnTo>
                    <a:pt x="60" y="248"/>
                  </a:lnTo>
                  <a:lnTo>
                    <a:pt x="58" y="267"/>
                  </a:lnTo>
                  <a:lnTo>
                    <a:pt x="58" y="276"/>
                  </a:lnTo>
                  <a:lnTo>
                    <a:pt x="58" y="283"/>
                  </a:lnTo>
                  <a:lnTo>
                    <a:pt x="59" y="290"/>
                  </a:lnTo>
                  <a:lnTo>
                    <a:pt x="63" y="297"/>
                  </a:lnTo>
                  <a:lnTo>
                    <a:pt x="68" y="301"/>
                  </a:lnTo>
                  <a:lnTo>
                    <a:pt x="75" y="306"/>
                  </a:lnTo>
                  <a:lnTo>
                    <a:pt x="75" y="308"/>
                  </a:lnTo>
                  <a:lnTo>
                    <a:pt x="0" y="308"/>
                  </a:lnTo>
                  <a:lnTo>
                    <a:pt x="0" y="306"/>
                  </a:lnTo>
                  <a:lnTo>
                    <a:pt x="0" y="306"/>
                  </a:lnTo>
                  <a:lnTo>
                    <a:pt x="8" y="299"/>
                  </a:lnTo>
                  <a:lnTo>
                    <a:pt x="12" y="292"/>
                  </a:lnTo>
                  <a:lnTo>
                    <a:pt x="16" y="284"/>
                  </a:lnTo>
                  <a:lnTo>
                    <a:pt x="19" y="276"/>
                  </a:lnTo>
                  <a:lnTo>
                    <a:pt x="23" y="259"/>
                  </a:lnTo>
                  <a:lnTo>
                    <a:pt x="26" y="240"/>
                  </a:lnTo>
                  <a:lnTo>
                    <a:pt x="52" y="44"/>
                  </a:lnTo>
                  <a:lnTo>
                    <a:pt x="52" y="44"/>
                  </a:lnTo>
                  <a:lnTo>
                    <a:pt x="53" y="33"/>
                  </a:lnTo>
                  <a:lnTo>
                    <a:pt x="54" y="28"/>
                  </a:lnTo>
                  <a:lnTo>
                    <a:pt x="53" y="22"/>
                  </a:lnTo>
                  <a:lnTo>
                    <a:pt x="52" y="16"/>
                  </a:lnTo>
                  <a:lnTo>
                    <a:pt x="49" y="11"/>
                  </a:lnTo>
                  <a:lnTo>
                    <a:pt x="44" y="5"/>
                  </a:lnTo>
                  <a:lnTo>
                    <a:pt x="38" y="1"/>
                  </a:lnTo>
                  <a:lnTo>
                    <a:pt x="38" y="0"/>
                  </a:lnTo>
                  <a:lnTo>
                    <a:pt x="117" y="0"/>
                  </a:lnTo>
                  <a:lnTo>
                    <a:pt x="117" y="0"/>
                  </a:lnTo>
                  <a:lnTo>
                    <a:pt x="117" y="0"/>
                  </a:lnTo>
                  <a:lnTo>
                    <a:pt x="118" y="5"/>
                  </a:lnTo>
                  <a:lnTo>
                    <a:pt x="119" y="11"/>
                  </a:lnTo>
                  <a:lnTo>
                    <a:pt x="123" y="21"/>
                  </a:lnTo>
                  <a:lnTo>
                    <a:pt x="208" y="228"/>
                  </a:lnTo>
                  <a:lnTo>
                    <a:pt x="283" y="2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03" name="Freeform 413"/>
            <p:cNvSpPr>
              <a:spLocks/>
            </p:cNvSpPr>
            <p:nvPr userDrawn="1"/>
          </p:nvSpPr>
          <p:spPr bwMode="auto">
            <a:xfrm>
              <a:off x="5922" y="3540"/>
              <a:ext cx="164" cy="273"/>
            </a:xfrm>
            <a:custGeom>
              <a:avLst/>
              <a:gdLst/>
              <a:ahLst/>
              <a:cxnLst>
                <a:cxn ang="0">
                  <a:pos x="189" y="64"/>
                </a:cxn>
                <a:cxn ang="0">
                  <a:pos x="174" y="52"/>
                </a:cxn>
                <a:cxn ang="0">
                  <a:pos x="157" y="42"/>
                </a:cxn>
                <a:cxn ang="0">
                  <a:pos x="138" y="37"/>
                </a:cxn>
                <a:cxn ang="0">
                  <a:pos x="118" y="35"/>
                </a:cxn>
                <a:cxn ang="0">
                  <a:pos x="108" y="35"/>
                </a:cxn>
                <a:cxn ang="0">
                  <a:pos x="89" y="40"/>
                </a:cxn>
                <a:cxn ang="0">
                  <a:pos x="71" y="49"/>
                </a:cxn>
                <a:cxn ang="0">
                  <a:pos x="63" y="62"/>
                </a:cxn>
                <a:cxn ang="0">
                  <a:pos x="60" y="72"/>
                </a:cxn>
                <a:cxn ang="0">
                  <a:pos x="60" y="78"/>
                </a:cxn>
                <a:cxn ang="0">
                  <a:pos x="62" y="89"/>
                </a:cxn>
                <a:cxn ang="0">
                  <a:pos x="67" y="98"/>
                </a:cxn>
                <a:cxn ang="0">
                  <a:pos x="84" y="116"/>
                </a:cxn>
                <a:cxn ang="0">
                  <a:pos x="109" y="130"/>
                </a:cxn>
                <a:cxn ang="0">
                  <a:pos x="152" y="151"/>
                </a:cxn>
                <a:cxn ang="0">
                  <a:pos x="179" y="167"/>
                </a:cxn>
                <a:cxn ang="0">
                  <a:pos x="201" y="187"/>
                </a:cxn>
                <a:cxn ang="0">
                  <a:pos x="209" y="198"/>
                </a:cxn>
                <a:cxn ang="0">
                  <a:pos x="214" y="211"/>
                </a:cxn>
                <a:cxn ang="0">
                  <a:pos x="216" y="227"/>
                </a:cxn>
                <a:cxn ang="0">
                  <a:pos x="215" y="236"/>
                </a:cxn>
                <a:cxn ang="0">
                  <a:pos x="211" y="254"/>
                </a:cxn>
                <a:cxn ang="0">
                  <a:pos x="201" y="271"/>
                </a:cxn>
                <a:cxn ang="0">
                  <a:pos x="189" y="287"/>
                </a:cxn>
                <a:cxn ang="0">
                  <a:pos x="173" y="301"/>
                </a:cxn>
                <a:cxn ang="0">
                  <a:pos x="154" y="312"/>
                </a:cxn>
                <a:cxn ang="0">
                  <a:pos x="131" y="319"/>
                </a:cxn>
                <a:cxn ang="0">
                  <a:pos x="107" y="323"/>
                </a:cxn>
                <a:cxn ang="0">
                  <a:pos x="95" y="324"/>
                </a:cxn>
                <a:cxn ang="0">
                  <a:pos x="53" y="320"/>
                </a:cxn>
                <a:cxn ang="0">
                  <a:pos x="14" y="309"/>
                </a:cxn>
                <a:cxn ang="0">
                  <a:pos x="0" y="252"/>
                </a:cxn>
                <a:cxn ang="0">
                  <a:pos x="22" y="268"/>
                </a:cxn>
                <a:cxn ang="0">
                  <a:pos x="47" y="280"/>
                </a:cxn>
                <a:cxn ang="0">
                  <a:pos x="73" y="287"/>
                </a:cxn>
                <a:cxn ang="0">
                  <a:pos x="100" y="290"/>
                </a:cxn>
                <a:cxn ang="0">
                  <a:pos x="109" y="290"/>
                </a:cxn>
                <a:cxn ang="0">
                  <a:pos x="131" y="283"/>
                </a:cxn>
                <a:cxn ang="0">
                  <a:pos x="150" y="271"/>
                </a:cxn>
                <a:cxn ang="0">
                  <a:pos x="161" y="258"/>
                </a:cxn>
                <a:cxn ang="0">
                  <a:pos x="163" y="248"/>
                </a:cxn>
                <a:cxn ang="0">
                  <a:pos x="165" y="242"/>
                </a:cxn>
                <a:cxn ang="0">
                  <a:pos x="162" y="228"/>
                </a:cxn>
                <a:cxn ang="0">
                  <a:pos x="157" y="217"/>
                </a:cxn>
                <a:cxn ang="0">
                  <a:pos x="140" y="200"/>
                </a:cxn>
                <a:cxn ang="0">
                  <a:pos x="114" y="185"/>
                </a:cxn>
                <a:cxn ang="0">
                  <a:pos x="71" y="165"/>
                </a:cxn>
                <a:cxn ang="0">
                  <a:pos x="44" y="149"/>
                </a:cxn>
                <a:cxn ang="0">
                  <a:pos x="22" y="128"/>
                </a:cxn>
                <a:cxn ang="0">
                  <a:pos x="15" y="114"/>
                </a:cxn>
                <a:cxn ang="0">
                  <a:pos x="10" y="100"/>
                </a:cxn>
                <a:cxn ang="0">
                  <a:pos x="8" y="83"/>
                </a:cxn>
                <a:cxn ang="0">
                  <a:pos x="9" y="72"/>
                </a:cxn>
                <a:cxn ang="0">
                  <a:pos x="14" y="53"/>
                </a:cxn>
                <a:cxn ang="0">
                  <a:pos x="24" y="37"/>
                </a:cxn>
                <a:cxn ang="0">
                  <a:pos x="37" y="25"/>
                </a:cxn>
                <a:cxn ang="0">
                  <a:pos x="53" y="15"/>
                </a:cxn>
                <a:cxn ang="0">
                  <a:pos x="81" y="5"/>
                </a:cxn>
                <a:cxn ang="0">
                  <a:pos x="122" y="0"/>
                </a:cxn>
                <a:cxn ang="0">
                  <a:pos x="139" y="2"/>
                </a:cxn>
                <a:cxn ang="0">
                  <a:pos x="173" y="7"/>
                </a:cxn>
                <a:cxn ang="0">
                  <a:pos x="189" y="64"/>
                </a:cxn>
              </a:cxnLst>
              <a:rect l="0" t="0" r="r" b="b"/>
              <a:pathLst>
                <a:path w="216" h="324">
                  <a:moveTo>
                    <a:pt x="189" y="64"/>
                  </a:moveTo>
                  <a:lnTo>
                    <a:pt x="189" y="64"/>
                  </a:lnTo>
                  <a:lnTo>
                    <a:pt x="183" y="58"/>
                  </a:lnTo>
                  <a:lnTo>
                    <a:pt x="174" y="52"/>
                  </a:lnTo>
                  <a:lnTo>
                    <a:pt x="166" y="47"/>
                  </a:lnTo>
                  <a:lnTo>
                    <a:pt x="157" y="42"/>
                  </a:lnTo>
                  <a:lnTo>
                    <a:pt x="147" y="38"/>
                  </a:lnTo>
                  <a:lnTo>
                    <a:pt x="138" y="37"/>
                  </a:lnTo>
                  <a:lnTo>
                    <a:pt x="128" y="35"/>
                  </a:lnTo>
                  <a:lnTo>
                    <a:pt x="118" y="35"/>
                  </a:lnTo>
                  <a:lnTo>
                    <a:pt x="118" y="35"/>
                  </a:lnTo>
                  <a:lnTo>
                    <a:pt x="108" y="35"/>
                  </a:lnTo>
                  <a:lnTo>
                    <a:pt x="98" y="37"/>
                  </a:lnTo>
                  <a:lnTo>
                    <a:pt x="89" y="40"/>
                  </a:lnTo>
                  <a:lnTo>
                    <a:pt x="80" y="43"/>
                  </a:lnTo>
                  <a:lnTo>
                    <a:pt x="71" y="49"/>
                  </a:lnTo>
                  <a:lnTo>
                    <a:pt x="65" y="57"/>
                  </a:lnTo>
                  <a:lnTo>
                    <a:pt x="63" y="62"/>
                  </a:lnTo>
                  <a:lnTo>
                    <a:pt x="62" y="67"/>
                  </a:lnTo>
                  <a:lnTo>
                    <a:pt x="60" y="72"/>
                  </a:lnTo>
                  <a:lnTo>
                    <a:pt x="60" y="78"/>
                  </a:lnTo>
                  <a:lnTo>
                    <a:pt x="60" y="78"/>
                  </a:lnTo>
                  <a:lnTo>
                    <a:pt x="60" y="83"/>
                  </a:lnTo>
                  <a:lnTo>
                    <a:pt x="62" y="89"/>
                  </a:lnTo>
                  <a:lnTo>
                    <a:pt x="64" y="94"/>
                  </a:lnTo>
                  <a:lnTo>
                    <a:pt x="67" y="98"/>
                  </a:lnTo>
                  <a:lnTo>
                    <a:pt x="74" y="107"/>
                  </a:lnTo>
                  <a:lnTo>
                    <a:pt x="84" y="116"/>
                  </a:lnTo>
                  <a:lnTo>
                    <a:pt x="96" y="123"/>
                  </a:lnTo>
                  <a:lnTo>
                    <a:pt x="109" y="130"/>
                  </a:lnTo>
                  <a:lnTo>
                    <a:pt x="138" y="144"/>
                  </a:lnTo>
                  <a:lnTo>
                    <a:pt x="152" y="151"/>
                  </a:lnTo>
                  <a:lnTo>
                    <a:pt x="166" y="159"/>
                  </a:lnTo>
                  <a:lnTo>
                    <a:pt x="179" y="167"/>
                  </a:lnTo>
                  <a:lnTo>
                    <a:pt x="191" y="176"/>
                  </a:lnTo>
                  <a:lnTo>
                    <a:pt x="201" y="187"/>
                  </a:lnTo>
                  <a:lnTo>
                    <a:pt x="205" y="192"/>
                  </a:lnTo>
                  <a:lnTo>
                    <a:pt x="209" y="198"/>
                  </a:lnTo>
                  <a:lnTo>
                    <a:pt x="212" y="205"/>
                  </a:lnTo>
                  <a:lnTo>
                    <a:pt x="214" y="211"/>
                  </a:lnTo>
                  <a:lnTo>
                    <a:pt x="215" y="219"/>
                  </a:lnTo>
                  <a:lnTo>
                    <a:pt x="216" y="227"/>
                  </a:lnTo>
                  <a:lnTo>
                    <a:pt x="216" y="227"/>
                  </a:lnTo>
                  <a:lnTo>
                    <a:pt x="215" y="236"/>
                  </a:lnTo>
                  <a:lnTo>
                    <a:pt x="214" y="246"/>
                  </a:lnTo>
                  <a:lnTo>
                    <a:pt x="211" y="254"/>
                  </a:lnTo>
                  <a:lnTo>
                    <a:pt x="206" y="263"/>
                  </a:lnTo>
                  <a:lnTo>
                    <a:pt x="201" y="271"/>
                  </a:lnTo>
                  <a:lnTo>
                    <a:pt x="196" y="280"/>
                  </a:lnTo>
                  <a:lnTo>
                    <a:pt x="189" y="287"/>
                  </a:lnTo>
                  <a:lnTo>
                    <a:pt x="182" y="295"/>
                  </a:lnTo>
                  <a:lnTo>
                    <a:pt x="173" y="301"/>
                  </a:lnTo>
                  <a:lnTo>
                    <a:pt x="163" y="307"/>
                  </a:lnTo>
                  <a:lnTo>
                    <a:pt x="154" y="312"/>
                  </a:lnTo>
                  <a:lnTo>
                    <a:pt x="144" y="315"/>
                  </a:lnTo>
                  <a:lnTo>
                    <a:pt x="131" y="319"/>
                  </a:lnTo>
                  <a:lnTo>
                    <a:pt x="120" y="321"/>
                  </a:lnTo>
                  <a:lnTo>
                    <a:pt x="107" y="323"/>
                  </a:lnTo>
                  <a:lnTo>
                    <a:pt x="95" y="324"/>
                  </a:lnTo>
                  <a:lnTo>
                    <a:pt x="95" y="324"/>
                  </a:lnTo>
                  <a:lnTo>
                    <a:pt x="74" y="323"/>
                  </a:lnTo>
                  <a:lnTo>
                    <a:pt x="53" y="320"/>
                  </a:lnTo>
                  <a:lnTo>
                    <a:pt x="33" y="317"/>
                  </a:lnTo>
                  <a:lnTo>
                    <a:pt x="14" y="309"/>
                  </a:lnTo>
                  <a:lnTo>
                    <a:pt x="0" y="252"/>
                  </a:lnTo>
                  <a:lnTo>
                    <a:pt x="0" y="252"/>
                  </a:lnTo>
                  <a:lnTo>
                    <a:pt x="10" y="260"/>
                  </a:lnTo>
                  <a:lnTo>
                    <a:pt x="22" y="268"/>
                  </a:lnTo>
                  <a:lnTo>
                    <a:pt x="33" y="274"/>
                  </a:lnTo>
                  <a:lnTo>
                    <a:pt x="47" y="280"/>
                  </a:lnTo>
                  <a:lnTo>
                    <a:pt x="59" y="283"/>
                  </a:lnTo>
                  <a:lnTo>
                    <a:pt x="73" y="287"/>
                  </a:lnTo>
                  <a:lnTo>
                    <a:pt x="86" y="290"/>
                  </a:lnTo>
                  <a:lnTo>
                    <a:pt x="100" y="290"/>
                  </a:lnTo>
                  <a:lnTo>
                    <a:pt x="100" y="290"/>
                  </a:lnTo>
                  <a:lnTo>
                    <a:pt x="109" y="290"/>
                  </a:lnTo>
                  <a:lnTo>
                    <a:pt x="120" y="287"/>
                  </a:lnTo>
                  <a:lnTo>
                    <a:pt x="131" y="283"/>
                  </a:lnTo>
                  <a:lnTo>
                    <a:pt x="141" y="279"/>
                  </a:lnTo>
                  <a:lnTo>
                    <a:pt x="150" y="271"/>
                  </a:lnTo>
                  <a:lnTo>
                    <a:pt x="157" y="263"/>
                  </a:lnTo>
                  <a:lnTo>
                    <a:pt x="161" y="258"/>
                  </a:lnTo>
                  <a:lnTo>
                    <a:pt x="162" y="253"/>
                  </a:lnTo>
                  <a:lnTo>
                    <a:pt x="163" y="248"/>
                  </a:lnTo>
                  <a:lnTo>
                    <a:pt x="165" y="242"/>
                  </a:lnTo>
                  <a:lnTo>
                    <a:pt x="165" y="242"/>
                  </a:lnTo>
                  <a:lnTo>
                    <a:pt x="163" y="234"/>
                  </a:lnTo>
                  <a:lnTo>
                    <a:pt x="162" y="228"/>
                  </a:lnTo>
                  <a:lnTo>
                    <a:pt x="161" y="223"/>
                  </a:lnTo>
                  <a:lnTo>
                    <a:pt x="157" y="217"/>
                  </a:lnTo>
                  <a:lnTo>
                    <a:pt x="150" y="209"/>
                  </a:lnTo>
                  <a:lnTo>
                    <a:pt x="140" y="200"/>
                  </a:lnTo>
                  <a:lnTo>
                    <a:pt x="128" y="192"/>
                  </a:lnTo>
                  <a:lnTo>
                    <a:pt x="114" y="185"/>
                  </a:lnTo>
                  <a:lnTo>
                    <a:pt x="86" y="172"/>
                  </a:lnTo>
                  <a:lnTo>
                    <a:pt x="71" y="165"/>
                  </a:lnTo>
                  <a:lnTo>
                    <a:pt x="58" y="157"/>
                  </a:lnTo>
                  <a:lnTo>
                    <a:pt x="44" y="149"/>
                  </a:lnTo>
                  <a:lnTo>
                    <a:pt x="32" y="139"/>
                  </a:lnTo>
                  <a:lnTo>
                    <a:pt x="22" y="128"/>
                  </a:lnTo>
                  <a:lnTo>
                    <a:pt x="19" y="122"/>
                  </a:lnTo>
                  <a:lnTo>
                    <a:pt x="15" y="114"/>
                  </a:lnTo>
                  <a:lnTo>
                    <a:pt x="13" y="107"/>
                  </a:lnTo>
                  <a:lnTo>
                    <a:pt x="10" y="100"/>
                  </a:lnTo>
                  <a:lnTo>
                    <a:pt x="9" y="91"/>
                  </a:lnTo>
                  <a:lnTo>
                    <a:pt x="8" y="83"/>
                  </a:lnTo>
                  <a:lnTo>
                    <a:pt x="8" y="83"/>
                  </a:lnTo>
                  <a:lnTo>
                    <a:pt x="9" y="72"/>
                  </a:lnTo>
                  <a:lnTo>
                    <a:pt x="11" y="62"/>
                  </a:lnTo>
                  <a:lnTo>
                    <a:pt x="14" y="53"/>
                  </a:lnTo>
                  <a:lnTo>
                    <a:pt x="19" y="45"/>
                  </a:lnTo>
                  <a:lnTo>
                    <a:pt x="24" y="37"/>
                  </a:lnTo>
                  <a:lnTo>
                    <a:pt x="30" y="31"/>
                  </a:lnTo>
                  <a:lnTo>
                    <a:pt x="37" y="25"/>
                  </a:lnTo>
                  <a:lnTo>
                    <a:pt x="44" y="20"/>
                  </a:lnTo>
                  <a:lnTo>
                    <a:pt x="53" y="15"/>
                  </a:lnTo>
                  <a:lnTo>
                    <a:pt x="62" y="11"/>
                  </a:lnTo>
                  <a:lnTo>
                    <a:pt x="81" y="5"/>
                  </a:lnTo>
                  <a:lnTo>
                    <a:pt x="101" y="2"/>
                  </a:lnTo>
                  <a:lnTo>
                    <a:pt x="122" y="0"/>
                  </a:lnTo>
                  <a:lnTo>
                    <a:pt x="122" y="0"/>
                  </a:lnTo>
                  <a:lnTo>
                    <a:pt x="139" y="2"/>
                  </a:lnTo>
                  <a:lnTo>
                    <a:pt x="156" y="3"/>
                  </a:lnTo>
                  <a:lnTo>
                    <a:pt x="173" y="7"/>
                  </a:lnTo>
                  <a:lnTo>
                    <a:pt x="189" y="11"/>
                  </a:lnTo>
                  <a:lnTo>
                    <a:pt x="189" y="6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04" name="Freeform 414"/>
            <p:cNvSpPr>
              <a:spLocks/>
            </p:cNvSpPr>
            <p:nvPr userDrawn="1"/>
          </p:nvSpPr>
          <p:spPr bwMode="auto">
            <a:xfrm>
              <a:off x="5477" y="3695"/>
              <a:ext cx="55" cy="67"/>
            </a:xfrm>
            <a:custGeom>
              <a:avLst/>
              <a:gdLst/>
              <a:ahLst/>
              <a:cxnLst>
                <a:cxn ang="0">
                  <a:pos x="38" y="79"/>
                </a:cxn>
                <a:cxn ang="0">
                  <a:pos x="38" y="79"/>
                </a:cxn>
                <a:cxn ang="0">
                  <a:pos x="47" y="77"/>
                </a:cxn>
                <a:cxn ang="0">
                  <a:pos x="53" y="75"/>
                </a:cxn>
                <a:cxn ang="0">
                  <a:pos x="60" y="71"/>
                </a:cxn>
                <a:cxn ang="0">
                  <a:pos x="65" y="66"/>
                </a:cxn>
                <a:cxn ang="0">
                  <a:pos x="70" y="60"/>
                </a:cxn>
                <a:cxn ang="0">
                  <a:pos x="74" y="54"/>
                </a:cxn>
                <a:cxn ang="0">
                  <a:pos x="76" y="47"/>
                </a:cxn>
                <a:cxn ang="0">
                  <a:pos x="76" y="39"/>
                </a:cxn>
                <a:cxn ang="0">
                  <a:pos x="76" y="39"/>
                </a:cxn>
                <a:cxn ang="0">
                  <a:pos x="76" y="31"/>
                </a:cxn>
                <a:cxn ang="0">
                  <a:pos x="74" y="24"/>
                </a:cxn>
                <a:cxn ang="0">
                  <a:pos x="70" y="17"/>
                </a:cxn>
                <a:cxn ang="0">
                  <a:pos x="65" y="11"/>
                </a:cxn>
                <a:cxn ang="0">
                  <a:pos x="60" y="6"/>
                </a:cxn>
                <a:cxn ang="0">
                  <a:pos x="53" y="3"/>
                </a:cxn>
                <a:cxn ang="0">
                  <a:pos x="47" y="0"/>
                </a:cxn>
                <a:cxn ang="0">
                  <a:pos x="38" y="0"/>
                </a:cxn>
                <a:cxn ang="0">
                  <a:pos x="38" y="0"/>
                </a:cxn>
                <a:cxn ang="0">
                  <a:pos x="31" y="0"/>
                </a:cxn>
                <a:cxn ang="0">
                  <a:pos x="23" y="3"/>
                </a:cxn>
                <a:cxn ang="0">
                  <a:pos x="17" y="6"/>
                </a:cxn>
                <a:cxn ang="0">
                  <a:pos x="12" y="11"/>
                </a:cxn>
                <a:cxn ang="0">
                  <a:pos x="8" y="17"/>
                </a:cxn>
                <a:cxn ang="0">
                  <a:pos x="4" y="24"/>
                </a:cxn>
                <a:cxn ang="0">
                  <a:pos x="1" y="31"/>
                </a:cxn>
                <a:cxn ang="0">
                  <a:pos x="0" y="39"/>
                </a:cxn>
                <a:cxn ang="0">
                  <a:pos x="0" y="39"/>
                </a:cxn>
                <a:cxn ang="0">
                  <a:pos x="1" y="47"/>
                </a:cxn>
                <a:cxn ang="0">
                  <a:pos x="4" y="54"/>
                </a:cxn>
                <a:cxn ang="0">
                  <a:pos x="8" y="60"/>
                </a:cxn>
                <a:cxn ang="0">
                  <a:pos x="12" y="66"/>
                </a:cxn>
                <a:cxn ang="0">
                  <a:pos x="17" y="71"/>
                </a:cxn>
                <a:cxn ang="0">
                  <a:pos x="23" y="75"/>
                </a:cxn>
                <a:cxn ang="0">
                  <a:pos x="31" y="77"/>
                </a:cxn>
                <a:cxn ang="0">
                  <a:pos x="38" y="79"/>
                </a:cxn>
                <a:cxn ang="0">
                  <a:pos x="38" y="79"/>
                </a:cxn>
              </a:cxnLst>
              <a:rect l="0" t="0" r="r" b="b"/>
              <a:pathLst>
                <a:path w="76" h="79">
                  <a:moveTo>
                    <a:pt x="38" y="79"/>
                  </a:moveTo>
                  <a:lnTo>
                    <a:pt x="38" y="79"/>
                  </a:lnTo>
                  <a:lnTo>
                    <a:pt x="47" y="77"/>
                  </a:lnTo>
                  <a:lnTo>
                    <a:pt x="53" y="75"/>
                  </a:lnTo>
                  <a:lnTo>
                    <a:pt x="60" y="71"/>
                  </a:lnTo>
                  <a:lnTo>
                    <a:pt x="65" y="66"/>
                  </a:lnTo>
                  <a:lnTo>
                    <a:pt x="70" y="60"/>
                  </a:lnTo>
                  <a:lnTo>
                    <a:pt x="74" y="54"/>
                  </a:lnTo>
                  <a:lnTo>
                    <a:pt x="76" y="47"/>
                  </a:lnTo>
                  <a:lnTo>
                    <a:pt x="76" y="39"/>
                  </a:lnTo>
                  <a:lnTo>
                    <a:pt x="76" y="39"/>
                  </a:lnTo>
                  <a:lnTo>
                    <a:pt x="76" y="31"/>
                  </a:lnTo>
                  <a:lnTo>
                    <a:pt x="74" y="24"/>
                  </a:lnTo>
                  <a:lnTo>
                    <a:pt x="70" y="17"/>
                  </a:lnTo>
                  <a:lnTo>
                    <a:pt x="65" y="11"/>
                  </a:lnTo>
                  <a:lnTo>
                    <a:pt x="60" y="6"/>
                  </a:lnTo>
                  <a:lnTo>
                    <a:pt x="53" y="3"/>
                  </a:lnTo>
                  <a:lnTo>
                    <a:pt x="47" y="0"/>
                  </a:lnTo>
                  <a:lnTo>
                    <a:pt x="38" y="0"/>
                  </a:lnTo>
                  <a:lnTo>
                    <a:pt x="38" y="0"/>
                  </a:lnTo>
                  <a:lnTo>
                    <a:pt x="31" y="0"/>
                  </a:lnTo>
                  <a:lnTo>
                    <a:pt x="23" y="3"/>
                  </a:lnTo>
                  <a:lnTo>
                    <a:pt x="17" y="6"/>
                  </a:lnTo>
                  <a:lnTo>
                    <a:pt x="12" y="11"/>
                  </a:lnTo>
                  <a:lnTo>
                    <a:pt x="8" y="17"/>
                  </a:lnTo>
                  <a:lnTo>
                    <a:pt x="4" y="24"/>
                  </a:lnTo>
                  <a:lnTo>
                    <a:pt x="1" y="31"/>
                  </a:lnTo>
                  <a:lnTo>
                    <a:pt x="0" y="39"/>
                  </a:lnTo>
                  <a:lnTo>
                    <a:pt x="0" y="39"/>
                  </a:lnTo>
                  <a:lnTo>
                    <a:pt x="1" y="47"/>
                  </a:lnTo>
                  <a:lnTo>
                    <a:pt x="4" y="54"/>
                  </a:lnTo>
                  <a:lnTo>
                    <a:pt x="8" y="60"/>
                  </a:lnTo>
                  <a:lnTo>
                    <a:pt x="12" y="66"/>
                  </a:lnTo>
                  <a:lnTo>
                    <a:pt x="17" y="71"/>
                  </a:lnTo>
                  <a:lnTo>
                    <a:pt x="23" y="75"/>
                  </a:lnTo>
                  <a:lnTo>
                    <a:pt x="31" y="77"/>
                  </a:lnTo>
                  <a:lnTo>
                    <a:pt x="38" y="79"/>
                  </a:lnTo>
                  <a:lnTo>
                    <a:pt x="38" y="7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grpSp>
      <p:pic>
        <p:nvPicPr>
          <p:cNvPr id="1033" name="Picture 434" descr="logo_uams_peds_v2 copy.tif"/>
          <p:cNvPicPr>
            <a:picLocks noChangeAspect="1"/>
          </p:cNvPicPr>
          <p:nvPr/>
        </p:nvPicPr>
        <p:blipFill>
          <a:blip r:embed="rId14"/>
          <a:srcRect l="22195"/>
          <a:stretch>
            <a:fillRect/>
          </a:stretch>
        </p:blipFill>
        <p:spPr bwMode="auto">
          <a:xfrm>
            <a:off x="4133850" y="6146800"/>
            <a:ext cx="1504950" cy="406400"/>
          </a:xfrm>
          <a:prstGeom prst="rect">
            <a:avLst/>
          </a:prstGeom>
          <a:noFill/>
          <a:ln w="9525">
            <a:noFill/>
            <a:miter lim="800000"/>
            <a:headEnd/>
            <a:tailEnd/>
          </a:ln>
        </p:spPr>
      </p:pic>
      <p:pic>
        <p:nvPicPr>
          <p:cNvPr id="1034" name="Picture 436" descr="ACH_LogoPunchedW.gif"/>
          <p:cNvPicPr>
            <a:picLocks noChangeAspect="1"/>
          </p:cNvPicPr>
          <p:nvPr/>
        </p:nvPicPr>
        <p:blipFill>
          <a:blip r:embed="rId15"/>
          <a:srcRect/>
          <a:stretch>
            <a:fillRect/>
          </a:stretch>
        </p:blipFill>
        <p:spPr bwMode="auto">
          <a:xfrm>
            <a:off x="147638" y="6240463"/>
            <a:ext cx="569912" cy="569912"/>
          </a:xfrm>
          <a:prstGeom prst="rect">
            <a:avLst/>
          </a:prstGeom>
          <a:noFill/>
          <a:ln w="9525">
            <a:noFill/>
            <a:miter lim="800000"/>
            <a:headEnd/>
            <a:tailEnd/>
          </a:ln>
        </p:spPr>
      </p:pic>
      <p:sp>
        <p:nvSpPr>
          <p:cNvPr id="107" name="Text Box 5"/>
          <p:cNvSpPr txBox="1">
            <a:spLocks noChangeArrowheads="1"/>
          </p:cNvSpPr>
          <p:nvPr/>
        </p:nvSpPr>
        <p:spPr bwMode="auto">
          <a:xfrm>
            <a:off x="723900" y="6553200"/>
            <a:ext cx="1287463" cy="276225"/>
          </a:xfrm>
          <a:prstGeom prst="rect">
            <a:avLst/>
          </a:prstGeom>
          <a:noFill/>
          <a:ln w="9525">
            <a:noFill/>
            <a:miter lim="800000"/>
            <a:headEnd/>
            <a:tailEnd/>
          </a:ln>
        </p:spPr>
        <p:txBody>
          <a:bodyPr>
            <a:prstTxWarp prst="textNoShape">
              <a:avLst/>
            </a:prstTxWarp>
            <a:spAutoFit/>
          </a:bodyPr>
          <a:lstStyle/>
          <a:p>
            <a:pPr algn="ctr">
              <a:spcBef>
                <a:spcPct val="50000"/>
              </a:spcBef>
              <a:defRPr/>
            </a:pPr>
            <a:r>
              <a:rPr lang="en-US" sz="1200">
                <a:solidFill>
                  <a:srgbClr val="FFFFFF"/>
                </a:solidFill>
                <a:latin typeface="Arial" pitchFamily="-108" charset="0"/>
              </a:rPr>
              <a:t>archildrens.org</a:t>
            </a:r>
            <a:endParaRPr lang="en-US" sz="1400">
              <a:solidFill>
                <a:srgbClr val="FFFFFF"/>
              </a:solidFill>
              <a:latin typeface="Arial" pitchFamily="-108" charset="0"/>
            </a:endParaRPr>
          </a:p>
        </p:txBody>
      </p:sp>
      <p:sp>
        <p:nvSpPr>
          <p:cNvPr id="108" name="Text Box 5"/>
          <p:cNvSpPr txBox="1">
            <a:spLocks noChangeArrowheads="1"/>
          </p:cNvSpPr>
          <p:nvPr/>
        </p:nvSpPr>
        <p:spPr bwMode="auto">
          <a:xfrm>
            <a:off x="6781800" y="6546850"/>
            <a:ext cx="1287463" cy="277813"/>
          </a:xfrm>
          <a:prstGeom prst="rect">
            <a:avLst/>
          </a:prstGeom>
          <a:noFill/>
          <a:ln w="9525">
            <a:noFill/>
            <a:miter lim="800000"/>
            <a:headEnd/>
            <a:tailEnd/>
          </a:ln>
        </p:spPr>
        <p:txBody>
          <a:bodyPr>
            <a:prstTxWarp prst="textNoShape">
              <a:avLst/>
            </a:prstTxWarp>
            <a:spAutoFit/>
          </a:bodyPr>
          <a:lstStyle/>
          <a:p>
            <a:pPr algn="ctr">
              <a:spcBef>
                <a:spcPct val="50000"/>
              </a:spcBef>
              <a:defRPr/>
            </a:pPr>
            <a:r>
              <a:rPr lang="en-US" sz="1200">
                <a:solidFill>
                  <a:srgbClr val="FFFFFF"/>
                </a:solidFill>
                <a:latin typeface="Arial" pitchFamily="-108" charset="0"/>
              </a:rPr>
              <a:t>uams.edu</a:t>
            </a:r>
            <a:endParaRPr lang="en-US" sz="1400">
              <a:solidFill>
                <a:srgbClr val="FFFFFF"/>
              </a:solidFill>
              <a:latin typeface="Arial" pitchFamily="-108" charset="0"/>
            </a:endParaRPr>
          </a:p>
        </p:txBody>
      </p:sp>
      <p:sp>
        <p:nvSpPr>
          <p:cNvPr id="109" name="Text Box 5"/>
          <p:cNvSpPr txBox="1">
            <a:spLocks noChangeArrowheads="1"/>
          </p:cNvSpPr>
          <p:nvPr/>
        </p:nvSpPr>
        <p:spPr bwMode="auto">
          <a:xfrm>
            <a:off x="4114800" y="6553200"/>
            <a:ext cx="1287463" cy="276225"/>
          </a:xfrm>
          <a:prstGeom prst="rect">
            <a:avLst/>
          </a:prstGeom>
          <a:noFill/>
          <a:ln w="9525">
            <a:noFill/>
            <a:miter lim="800000"/>
            <a:headEnd/>
            <a:tailEnd/>
          </a:ln>
        </p:spPr>
        <p:txBody>
          <a:bodyPr>
            <a:prstTxWarp prst="textNoShape">
              <a:avLst/>
            </a:prstTxWarp>
            <a:spAutoFit/>
          </a:bodyPr>
          <a:lstStyle/>
          <a:p>
            <a:pPr algn="ctr">
              <a:spcBef>
                <a:spcPct val="50000"/>
              </a:spcBef>
              <a:defRPr/>
            </a:pPr>
            <a:r>
              <a:rPr lang="en-US" sz="1200">
                <a:solidFill>
                  <a:srgbClr val="FFFFFF"/>
                </a:solidFill>
                <a:latin typeface="Arial" pitchFamily="-108" charset="0"/>
              </a:rPr>
              <a:t>arpediatrics.org</a:t>
            </a:r>
            <a:endParaRPr lang="en-US" sz="1400">
              <a:solidFill>
                <a:srgbClr val="FFFFFF"/>
              </a:solidFill>
              <a:latin typeface="Arial" pitchFamily="-108" charset="0"/>
            </a:endParaRPr>
          </a:p>
        </p:txBody>
      </p:sp>
      <p:pic>
        <p:nvPicPr>
          <p:cNvPr id="1038" name="Picture 440" descr="DOP Block Logo.jpg"/>
          <p:cNvPicPr>
            <a:picLocks noChangeAspect="1"/>
          </p:cNvPicPr>
          <p:nvPr/>
        </p:nvPicPr>
        <p:blipFill>
          <a:blip r:embed="rId16"/>
          <a:srcRect/>
          <a:stretch>
            <a:fillRect/>
          </a:stretch>
        </p:blipFill>
        <p:spPr bwMode="auto">
          <a:xfrm>
            <a:off x="3524250" y="6240463"/>
            <a:ext cx="568325" cy="569912"/>
          </a:xfrm>
          <a:prstGeom prst="rect">
            <a:avLst/>
          </a:prstGeom>
          <a:noFill/>
          <a:ln w="9525">
            <a:noFill/>
            <a:miter lim="800000"/>
            <a:headEnd/>
            <a:tailEnd/>
          </a:ln>
        </p:spPr>
      </p:pic>
      <p:pic>
        <p:nvPicPr>
          <p:cNvPr id="1039" name="Picture 19" descr="BlueHeader"/>
          <p:cNvPicPr>
            <a:picLocks noChangeAspect="1" noChangeArrowheads="1"/>
          </p:cNvPicPr>
          <p:nvPr/>
        </p:nvPicPr>
        <p:blipFill>
          <a:blip r:embed="rId13"/>
          <a:srcRect/>
          <a:stretch>
            <a:fillRect/>
          </a:stretch>
        </p:blipFill>
        <p:spPr bwMode="auto">
          <a:xfrm>
            <a:off x="0" y="6172200"/>
            <a:ext cx="9144000" cy="685800"/>
          </a:xfrm>
          <a:prstGeom prst="rect">
            <a:avLst/>
          </a:prstGeom>
          <a:noFill/>
          <a:ln w="9525">
            <a:noFill/>
            <a:miter lim="800000"/>
            <a:headEnd/>
            <a:tailEnd/>
          </a:ln>
        </p:spPr>
      </p:pic>
      <p:grpSp>
        <p:nvGrpSpPr>
          <p:cNvPr id="7" name="Group 421"/>
          <p:cNvGrpSpPr>
            <a:grpSpLocks noChangeAspect="1"/>
          </p:cNvGrpSpPr>
          <p:nvPr/>
        </p:nvGrpSpPr>
        <p:grpSpPr bwMode="auto">
          <a:xfrm>
            <a:off x="7831138" y="6221413"/>
            <a:ext cx="1160462" cy="547687"/>
            <a:chOff x="5160" y="3540"/>
            <a:chExt cx="960" cy="540"/>
          </a:xfrm>
        </p:grpSpPr>
        <p:sp>
          <p:nvSpPr>
            <p:cNvPr id="163" name="Line 371"/>
            <p:cNvSpPr>
              <a:spLocks noChangeShapeType="1"/>
            </p:cNvSpPr>
            <p:nvPr userDrawn="1"/>
          </p:nvSpPr>
          <p:spPr bwMode="auto">
            <a:xfrm>
              <a:off x="5160" y="3883"/>
              <a:ext cx="960" cy="0"/>
            </a:xfrm>
            <a:prstGeom prst="line">
              <a:avLst/>
            </a:prstGeom>
            <a:noFill/>
            <a:ln w="7938">
              <a:solidFill>
                <a:srgbClr val="FFFFFF"/>
              </a:solidFill>
              <a:round/>
              <a:headEnd/>
              <a:tailEnd/>
            </a:ln>
          </p:spPr>
          <p:txBody>
            <a:bodyPr/>
            <a:lstStyle/>
            <a:p>
              <a:pPr>
                <a:defRPr/>
              </a:pPr>
              <a:endParaRPr lang="en-US">
                <a:latin typeface="Times New Roman" pitchFamily="18" charset="0"/>
              </a:endParaRPr>
            </a:p>
          </p:txBody>
        </p:sp>
        <p:sp>
          <p:nvSpPr>
            <p:cNvPr id="164" name="Freeform 372"/>
            <p:cNvSpPr>
              <a:spLocks/>
            </p:cNvSpPr>
            <p:nvPr userDrawn="1"/>
          </p:nvSpPr>
          <p:spPr bwMode="auto">
            <a:xfrm>
              <a:off x="5186" y="3927"/>
              <a:ext cx="47" cy="56"/>
            </a:xfrm>
            <a:custGeom>
              <a:avLst/>
              <a:gdLst/>
              <a:ahLst/>
              <a:cxnLst>
                <a:cxn ang="0">
                  <a:pos x="47" y="59"/>
                </a:cxn>
                <a:cxn ang="0">
                  <a:pos x="47" y="59"/>
                </a:cxn>
                <a:cxn ang="0">
                  <a:pos x="43" y="62"/>
                </a:cxn>
                <a:cxn ang="0">
                  <a:pos x="38" y="65"/>
                </a:cxn>
                <a:cxn ang="0">
                  <a:pos x="33" y="66"/>
                </a:cxn>
                <a:cxn ang="0">
                  <a:pos x="28" y="66"/>
                </a:cxn>
                <a:cxn ang="0">
                  <a:pos x="28" y="66"/>
                </a:cxn>
                <a:cxn ang="0">
                  <a:pos x="23" y="66"/>
                </a:cxn>
                <a:cxn ang="0">
                  <a:pos x="19" y="65"/>
                </a:cxn>
                <a:cxn ang="0">
                  <a:pos x="14" y="62"/>
                </a:cxn>
                <a:cxn ang="0">
                  <a:pos x="10" y="60"/>
                </a:cxn>
                <a:cxn ang="0">
                  <a:pos x="10" y="60"/>
                </a:cxn>
                <a:cxn ang="0">
                  <a:pos x="8" y="55"/>
                </a:cxn>
                <a:cxn ang="0">
                  <a:pos x="5" y="50"/>
                </a:cxn>
                <a:cxn ang="0">
                  <a:pos x="5" y="40"/>
                </a:cxn>
                <a:cxn ang="0">
                  <a:pos x="5" y="13"/>
                </a:cxn>
                <a:cxn ang="0">
                  <a:pos x="5" y="13"/>
                </a:cxn>
                <a:cxn ang="0">
                  <a:pos x="5" y="6"/>
                </a:cxn>
                <a:cxn ang="0">
                  <a:pos x="4" y="2"/>
                </a:cxn>
                <a:cxn ang="0">
                  <a:pos x="0" y="0"/>
                </a:cxn>
                <a:cxn ang="0">
                  <a:pos x="0" y="0"/>
                </a:cxn>
                <a:cxn ang="0">
                  <a:pos x="20" y="0"/>
                </a:cxn>
                <a:cxn ang="0">
                  <a:pos x="20" y="0"/>
                </a:cxn>
                <a:cxn ang="0">
                  <a:pos x="20" y="0"/>
                </a:cxn>
                <a:cxn ang="0">
                  <a:pos x="17" y="2"/>
                </a:cxn>
                <a:cxn ang="0">
                  <a:pos x="15" y="6"/>
                </a:cxn>
                <a:cxn ang="0">
                  <a:pos x="15" y="13"/>
                </a:cxn>
                <a:cxn ang="0">
                  <a:pos x="15" y="40"/>
                </a:cxn>
                <a:cxn ang="0">
                  <a:pos x="15" y="40"/>
                </a:cxn>
                <a:cxn ang="0">
                  <a:pos x="16" y="49"/>
                </a:cxn>
                <a:cxn ang="0">
                  <a:pos x="20" y="55"/>
                </a:cxn>
                <a:cxn ang="0">
                  <a:pos x="21" y="56"/>
                </a:cxn>
                <a:cxn ang="0">
                  <a:pos x="25" y="57"/>
                </a:cxn>
                <a:cxn ang="0">
                  <a:pos x="31" y="59"/>
                </a:cxn>
                <a:cxn ang="0">
                  <a:pos x="31" y="59"/>
                </a:cxn>
                <a:cxn ang="0">
                  <a:pos x="35" y="59"/>
                </a:cxn>
                <a:cxn ang="0">
                  <a:pos x="39" y="57"/>
                </a:cxn>
                <a:cxn ang="0">
                  <a:pos x="42" y="55"/>
                </a:cxn>
                <a:cxn ang="0">
                  <a:pos x="46" y="52"/>
                </a:cxn>
                <a:cxn ang="0">
                  <a:pos x="46" y="52"/>
                </a:cxn>
                <a:cxn ang="0">
                  <a:pos x="47" y="48"/>
                </a:cxn>
                <a:cxn ang="0">
                  <a:pos x="47" y="43"/>
                </a:cxn>
                <a:cxn ang="0">
                  <a:pos x="47" y="13"/>
                </a:cxn>
                <a:cxn ang="0">
                  <a:pos x="47" y="13"/>
                </a:cxn>
                <a:cxn ang="0">
                  <a:pos x="47" y="6"/>
                </a:cxn>
                <a:cxn ang="0">
                  <a:pos x="46" y="2"/>
                </a:cxn>
                <a:cxn ang="0">
                  <a:pos x="43" y="0"/>
                </a:cxn>
                <a:cxn ang="0">
                  <a:pos x="43" y="0"/>
                </a:cxn>
                <a:cxn ang="0">
                  <a:pos x="61" y="0"/>
                </a:cxn>
                <a:cxn ang="0">
                  <a:pos x="61" y="0"/>
                </a:cxn>
                <a:cxn ang="0">
                  <a:pos x="61" y="0"/>
                </a:cxn>
                <a:cxn ang="0">
                  <a:pos x="59" y="2"/>
                </a:cxn>
                <a:cxn ang="0">
                  <a:pos x="58" y="6"/>
                </a:cxn>
                <a:cxn ang="0">
                  <a:pos x="58" y="13"/>
                </a:cxn>
                <a:cxn ang="0">
                  <a:pos x="58" y="51"/>
                </a:cxn>
                <a:cxn ang="0">
                  <a:pos x="58" y="51"/>
                </a:cxn>
                <a:cxn ang="0">
                  <a:pos x="58" y="59"/>
                </a:cxn>
                <a:cxn ang="0">
                  <a:pos x="59" y="62"/>
                </a:cxn>
                <a:cxn ang="0">
                  <a:pos x="61" y="65"/>
                </a:cxn>
                <a:cxn ang="0">
                  <a:pos x="61" y="65"/>
                </a:cxn>
                <a:cxn ang="0">
                  <a:pos x="47" y="65"/>
                </a:cxn>
                <a:cxn ang="0">
                  <a:pos x="47" y="59"/>
                </a:cxn>
              </a:cxnLst>
              <a:rect l="0" t="0" r="r" b="b"/>
              <a:pathLst>
                <a:path w="61" h="66">
                  <a:moveTo>
                    <a:pt x="47" y="59"/>
                  </a:moveTo>
                  <a:lnTo>
                    <a:pt x="47" y="59"/>
                  </a:lnTo>
                  <a:lnTo>
                    <a:pt x="43" y="62"/>
                  </a:lnTo>
                  <a:lnTo>
                    <a:pt x="38" y="65"/>
                  </a:lnTo>
                  <a:lnTo>
                    <a:pt x="33" y="66"/>
                  </a:lnTo>
                  <a:lnTo>
                    <a:pt x="28" y="66"/>
                  </a:lnTo>
                  <a:lnTo>
                    <a:pt x="28" y="66"/>
                  </a:lnTo>
                  <a:lnTo>
                    <a:pt x="23" y="66"/>
                  </a:lnTo>
                  <a:lnTo>
                    <a:pt x="19" y="65"/>
                  </a:lnTo>
                  <a:lnTo>
                    <a:pt x="14" y="62"/>
                  </a:lnTo>
                  <a:lnTo>
                    <a:pt x="10" y="60"/>
                  </a:lnTo>
                  <a:lnTo>
                    <a:pt x="10" y="60"/>
                  </a:lnTo>
                  <a:lnTo>
                    <a:pt x="8" y="55"/>
                  </a:lnTo>
                  <a:lnTo>
                    <a:pt x="5" y="50"/>
                  </a:lnTo>
                  <a:lnTo>
                    <a:pt x="5" y="40"/>
                  </a:lnTo>
                  <a:lnTo>
                    <a:pt x="5" y="13"/>
                  </a:lnTo>
                  <a:lnTo>
                    <a:pt x="5" y="13"/>
                  </a:lnTo>
                  <a:lnTo>
                    <a:pt x="5" y="6"/>
                  </a:lnTo>
                  <a:lnTo>
                    <a:pt x="4" y="2"/>
                  </a:lnTo>
                  <a:lnTo>
                    <a:pt x="0" y="0"/>
                  </a:lnTo>
                  <a:lnTo>
                    <a:pt x="0" y="0"/>
                  </a:lnTo>
                  <a:lnTo>
                    <a:pt x="20" y="0"/>
                  </a:lnTo>
                  <a:lnTo>
                    <a:pt x="20" y="0"/>
                  </a:lnTo>
                  <a:lnTo>
                    <a:pt x="20" y="0"/>
                  </a:lnTo>
                  <a:lnTo>
                    <a:pt x="17" y="2"/>
                  </a:lnTo>
                  <a:lnTo>
                    <a:pt x="15" y="6"/>
                  </a:lnTo>
                  <a:lnTo>
                    <a:pt x="15" y="13"/>
                  </a:lnTo>
                  <a:lnTo>
                    <a:pt x="15" y="40"/>
                  </a:lnTo>
                  <a:lnTo>
                    <a:pt x="15" y="40"/>
                  </a:lnTo>
                  <a:lnTo>
                    <a:pt x="16" y="49"/>
                  </a:lnTo>
                  <a:lnTo>
                    <a:pt x="20" y="55"/>
                  </a:lnTo>
                  <a:lnTo>
                    <a:pt x="21" y="56"/>
                  </a:lnTo>
                  <a:lnTo>
                    <a:pt x="25" y="57"/>
                  </a:lnTo>
                  <a:lnTo>
                    <a:pt x="31" y="59"/>
                  </a:lnTo>
                  <a:lnTo>
                    <a:pt x="31" y="59"/>
                  </a:lnTo>
                  <a:lnTo>
                    <a:pt x="35" y="59"/>
                  </a:lnTo>
                  <a:lnTo>
                    <a:pt x="39" y="57"/>
                  </a:lnTo>
                  <a:lnTo>
                    <a:pt x="42" y="55"/>
                  </a:lnTo>
                  <a:lnTo>
                    <a:pt x="46" y="52"/>
                  </a:lnTo>
                  <a:lnTo>
                    <a:pt x="46" y="52"/>
                  </a:lnTo>
                  <a:lnTo>
                    <a:pt x="47" y="48"/>
                  </a:lnTo>
                  <a:lnTo>
                    <a:pt x="47" y="43"/>
                  </a:lnTo>
                  <a:lnTo>
                    <a:pt x="47" y="13"/>
                  </a:lnTo>
                  <a:lnTo>
                    <a:pt x="47" y="13"/>
                  </a:lnTo>
                  <a:lnTo>
                    <a:pt x="47" y="6"/>
                  </a:lnTo>
                  <a:lnTo>
                    <a:pt x="46" y="2"/>
                  </a:lnTo>
                  <a:lnTo>
                    <a:pt x="43" y="0"/>
                  </a:lnTo>
                  <a:lnTo>
                    <a:pt x="43" y="0"/>
                  </a:lnTo>
                  <a:lnTo>
                    <a:pt x="61" y="0"/>
                  </a:lnTo>
                  <a:lnTo>
                    <a:pt x="61" y="0"/>
                  </a:lnTo>
                  <a:lnTo>
                    <a:pt x="61" y="0"/>
                  </a:lnTo>
                  <a:lnTo>
                    <a:pt x="59" y="2"/>
                  </a:lnTo>
                  <a:lnTo>
                    <a:pt x="58" y="6"/>
                  </a:lnTo>
                  <a:lnTo>
                    <a:pt x="58" y="13"/>
                  </a:lnTo>
                  <a:lnTo>
                    <a:pt x="58" y="51"/>
                  </a:lnTo>
                  <a:lnTo>
                    <a:pt x="58" y="51"/>
                  </a:lnTo>
                  <a:lnTo>
                    <a:pt x="58" y="59"/>
                  </a:lnTo>
                  <a:lnTo>
                    <a:pt x="59" y="62"/>
                  </a:lnTo>
                  <a:lnTo>
                    <a:pt x="61" y="65"/>
                  </a:lnTo>
                  <a:lnTo>
                    <a:pt x="61" y="65"/>
                  </a:lnTo>
                  <a:lnTo>
                    <a:pt x="47" y="65"/>
                  </a:lnTo>
                  <a:lnTo>
                    <a:pt x="47" y="5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65" name="Freeform 373"/>
            <p:cNvSpPr>
              <a:spLocks/>
            </p:cNvSpPr>
            <p:nvPr userDrawn="1"/>
          </p:nvSpPr>
          <p:spPr bwMode="auto">
            <a:xfrm>
              <a:off x="5239" y="3927"/>
              <a:ext cx="49" cy="56"/>
            </a:xfrm>
            <a:custGeom>
              <a:avLst/>
              <a:gdLst/>
              <a:ahLst/>
              <a:cxnLst>
                <a:cxn ang="0">
                  <a:pos x="12" y="51"/>
                </a:cxn>
                <a:cxn ang="0">
                  <a:pos x="12" y="51"/>
                </a:cxn>
                <a:cxn ang="0">
                  <a:pos x="13" y="59"/>
                </a:cxn>
                <a:cxn ang="0">
                  <a:pos x="15" y="62"/>
                </a:cxn>
                <a:cxn ang="0">
                  <a:pos x="17" y="65"/>
                </a:cxn>
                <a:cxn ang="0">
                  <a:pos x="17" y="65"/>
                </a:cxn>
                <a:cxn ang="0">
                  <a:pos x="0" y="65"/>
                </a:cxn>
                <a:cxn ang="0">
                  <a:pos x="0" y="65"/>
                </a:cxn>
                <a:cxn ang="0">
                  <a:pos x="0" y="65"/>
                </a:cxn>
                <a:cxn ang="0">
                  <a:pos x="2" y="62"/>
                </a:cxn>
                <a:cxn ang="0">
                  <a:pos x="5" y="59"/>
                </a:cxn>
                <a:cxn ang="0">
                  <a:pos x="5" y="51"/>
                </a:cxn>
                <a:cxn ang="0">
                  <a:pos x="5" y="12"/>
                </a:cxn>
                <a:cxn ang="0">
                  <a:pos x="5" y="12"/>
                </a:cxn>
                <a:cxn ang="0">
                  <a:pos x="5" y="5"/>
                </a:cxn>
                <a:cxn ang="0">
                  <a:pos x="2" y="2"/>
                </a:cxn>
                <a:cxn ang="0">
                  <a:pos x="0" y="0"/>
                </a:cxn>
                <a:cxn ang="0">
                  <a:pos x="0" y="0"/>
                </a:cxn>
                <a:cxn ang="0">
                  <a:pos x="15" y="0"/>
                </a:cxn>
                <a:cxn ang="0">
                  <a:pos x="15" y="0"/>
                </a:cxn>
                <a:cxn ang="0">
                  <a:pos x="15" y="0"/>
                </a:cxn>
                <a:cxn ang="0">
                  <a:pos x="16" y="2"/>
                </a:cxn>
                <a:cxn ang="0">
                  <a:pos x="17" y="5"/>
                </a:cxn>
                <a:cxn ang="0">
                  <a:pos x="54" y="50"/>
                </a:cxn>
                <a:cxn ang="0">
                  <a:pos x="54" y="12"/>
                </a:cxn>
                <a:cxn ang="0">
                  <a:pos x="54" y="12"/>
                </a:cxn>
                <a:cxn ang="0">
                  <a:pos x="52" y="5"/>
                </a:cxn>
                <a:cxn ang="0">
                  <a:pos x="51" y="2"/>
                </a:cxn>
                <a:cxn ang="0">
                  <a:pos x="48" y="0"/>
                </a:cxn>
                <a:cxn ang="0">
                  <a:pos x="48" y="0"/>
                </a:cxn>
                <a:cxn ang="0">
                  <a:pos x="66" y="0"/>
                </a:cxn>
                <a:cxn ang="0">
                  <a:pos x="66" y="0"/>
                </a:cxn>
                <a:cxn ang="0">
                  <a:pos x="66" y="0"/>
                </a:cxn>
                <a:cxn ang="0">
                  <a:pos x="62" y="2"/>
                </a:cxn>
                <a:cxn ang="0">
                  <a:pos x="61" y="5"/>
                </a:cxn>
                <a:cxn ang="0">
                  <a:pos x="60" y="12"/>
                </a:cxn>
                <a:cxn ang="0">
                  <a:pos x="60" y="67"/>
                </a:cxn>
                <a:cxn ang="0">
                  <a:pos x="60" y="67"/>
                </a:cxn>
                <a:cxn ang="0">
                  <a:pos x="56" y="66"/>
                </a:cxn>
                <a:cxn ang="0">
                  <a:pos x="52" y="63"/>
                </a:cxn>
                <a:cxn ang="0">
                  <a:pos x="46" y="56"/>
                </a:cxn>
                <a:cxn ang="0">
                  <a:pos x="12" y="13"/>
                </a:cxn>
                <a:cxn ang="0">
                  <a:pos x="12" y="51"/>
                </a:cxn>
              </a:cxnLst>
              <a:rect l="0" t="0" r="r" b="b"/>
              <a:pathLst>
                <a:path w="66" h="67">
                  <a:moveTo>
                    <a:pt x="12" y="51"/>
                  </a:moveTo>
                  <a:lnTo>
                    <a:pt x="12" y="51"/>
                  </a:lnTo>
                  <a:lnTo>
                    <a:pt x="13" y="59"/>
                  </a:lnTo>
                  <a:lnTo>
                    <a:pt x="15" y="62"/>
                  </a:lnTo>
                  <a:lnTo>
                    <a:pt x="17" y="65"/>
                  </a:lnTo>
                  <a:lnTo>
                    <a:pt x="17" y="65"/>
                  </a:lnTo>
                  <a:lnTo>
                    <a:pt x="0" y="65"/>
                  </a:lnTo>
                  <a:lnTo>
                    <a:pt x="0" y="65"/>
                  </a:lnTo>
                  <a:lnTo>
                    <a:pt x="0" y="65"/>
                  </a:lnTo>
                  <a:lnTo>
                    <a:pt x="2" y="62"/>
                  </a:lnTo>
                  <a:lnTo>
                    <a:pt x="5" y="59"/>
                  </a:lnTo>
                  <a:lnTo>
                    <a:pt x="5" y="51"/>
                  </a:lnTo>
                  <a:lnTo>
                    <a:pt x="5" y="12"/>
                  </a:lnTo>
                  <a:lnTo>
                    <a:pt x="5" y="12"/>
                  </a:lnTo>
                  <a:lnTo>
                    <a:pt x="5" y="5"/>
                  </a:lnTo>
                  <a:lnTo>
                    <a:pt x="2" y="2"/>
                  </a:lnTo>
                  <a:lnTo>
                    <a:pt x="0" y="0"/>
                  </a:lnTo>
                  <a:lnTo>
                    <a:pt x="0" y="0"/>
                  </a:lnTo>
                  <a:lnTo>
                    <a:pt x="15" y="0"/>
                  </a:lnTo>
                  <a:lnTo>
                    <a:pt x="15" y="0"/>
                  </a:lnTo>
                  <a:lnTo>
                    <a:pt x="15" y="0"/>
                  </a:lnTo>
                  <a:lnTo>
                    <a:pt x="16" y="2"/>
                  </a:lnTo>
                  <a:lnTo>
                    <a:pt x="17" y="5"/>
                  </a:lnTo>
                  <a:lnTo>
                    <a:pt x="54" y="50"/>
                  </a:lnTo>
                  <a:lnTo>
                    <a:pt x="54" y="12"/>
                  </a:lnTo>
                  <a:lnTo>
                    <a:pt x="54" y="12"/>
                  </a:lnTo>
                  <a:lnTo>
                    <a:pt x="52" y="5"/>
                  </a:lnTo>
                  <a:lnTo>
                    <a:pt x="51" y="2"/>
                  </a:lnTo>
                  <a:lnTo>
                    <a:pt x="48" y="0"/>
                  </a:lnTo>
                  <a:lnTo>
                    <a:pt x="48" y="0"/>
                  </a:lnTo>
                  <a:lnTo>
                    <a:pt x="66" y="0"/>
                  </a:lnTo>
                  <a:lnTo>
                    <a:pt x="66" y="0"/>
                  </a:lnTo>
                  <a:lnTo>
                    <a:pt x="66" y="0"/>
                  </a:lnTo>
                  <a:lnTo>
                    <a:pt x="62" y="2"/>
                  </a:lnTo>
                  <a:lnTo>
                    <a:pt x="61" y="5"/>
                  </a:lnTo>
                  <a:lnTo>
                    <a:pt x="60" y="12"/>
                  </a:lnTo>
                  <a:lnTo>
                    <a:pt x="60" y="67"/>
                  </a:lnTo>
                  <a:lnTo>
                    <a:pt x="60" y="67"/>
                  </a:lnTo>
                  <a:lnTo>
                    <a:pt x="56" y="66"/>
                  </a:lnTo>
                  <a:lnTo>
                    <a:pt x="52" y="63"/>
                  </a:lnTo>
                  <a:lnTo>
                    <a:pt x="46" y="56"/>
                  </a:lnTo>
                  <a:lnTo>
                    <a:pt x="12" y="13"/>
                  </a:lnTo>
                  <a:lnTo>
                    <a:pt x="12" y="51"/>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66" name="Freeform 374"/>
            <p:cNvSpPr>
              <a:spLocks/>
            </p:cNvSpPr>
            <p:nvPr userDrawn="1"/>
          </p:nvSpPr>
          <p:spPr bwMode="auto">
            <a:xfrm>
              <a:off x="5293" y="3927"/>
              <a:ext cx="14" cy="55"/>
            </a:xfrm>
            <a:custGeom>
              <a:avLst/>
              <a:gdLst/>
              <a:ahLst/>
              <a:cxnLst>
                <a:cxn ang="0">
                  <a:pos x="5" y="13"/>
                </a:cxn>
                <a:cxn ang="0">
                  <a:pos x="5" y="13"/>
                </a:cxn>
                <a:cxn ang="0">
                  <a:pos x="5" y="6"/>
                </a:cxn>
                <a:cxn ang="0">
                  <a:pos x="4" y="2"/>
                </a:cxn>
                <a:cxn ang="0">
                  <a:pos x="0" y="0"/>
                </a:cxn>
                <a:cxn ang="0">
                  <a:pos x="0" y="0"/>
                </a:cxn>
                <a:cxn ang="0">
                  <a:pos x="19" y="0"/>
                </a:cxn>
                <a:cxn ang="0">
                  <a:pos x="19" y="0"/>
                </a:cxn>
                <a:cxn ang="0">
                  <a:pos x="19" y="0"/>
                </a:cxn>
                <a:cxn ang="0">
                  <a:pos x="16" y="2"/>
                </a:cxn>
                <a:cxn ang="0">
                  <a:pos x="15" y="6"/>
                </a:cxn>
                <a:cxn ang="0">
                  <a:pos x="15" y="13"/>
                </a:cxn>
                <a:cxn ang="0">
                  <a:pos x="15" y="51"/>
                </a:cxn>
                <a:cxn ang="0">
                  <a:pos x="15" y="51"/>
                </a:cxn>
                <a:cxn ang="0">
                  <a:pos x="15" y="59"/>
                </a:cxn>
                <a:cxn ang="0">
                  <a:pos x="16" y="62"/>
                </a:cxn>
                <a:cxn ang="0">
                  <a:pos x="19" y="65"/>
                </a:cxn>
                <a:cxn ang="0">
                  <a:pos x="19" y="65"/>
                </a:cxn>
                <a:cxn ang="0">
                  <a:pos x="0" y="65"/>
                </a:cxn>
                <a:cxn ang="0">
                  <a:pos x="0" y="65"/>
                </a:cxn>
                <a:cxn ang="0">
                  <a:pos x="0" y="65"/>
                </a:cxn>
                <a:cxn ang="0">
                  <a:pos x="4" y="62"/>
                </a:cxn>
                <a:cxn ang="0">
                  <a:pos x="5" y="59"/>
                </a:cxn>
                <a:cxn ang="0">
                  <a:pos x="5" y="51"/>
                </a:cxn>
                <a:cxn ang="0">
                  <a:pos x="5" y="13"/>
                </a:cxn>
              </a:cxnLst>
              <a:rect l="0" t="0" r="r" b="b"/>
              <a:pathLst>
                <a:path w="19" h="65">
                  <a:moveTo>
                    <a:pt x="5" y="13"/>
                  </a:moveTo>
                  <a:lnTo>
                    <a:pt x="5" y="13"/>
                  </a:lnTo>
                  <a:lnTo>
                    <a:pt x="5" y="6"/>
                  </a:lnTo>
                  <a:lnTo>
                    <a:pt x="4" y="2"/>
                  </a:lnTo>
                  <a:lnTo>
                    <a:pt x="0" y="0"/>
                  </a:lnTo>
                  <a:lnTo>
                    <a:pt x="0" y="0"/>
                  </a:lnTo>
                  <a:lnTo>
                    <a:pt x="19" y="0"/>
                  </a:lnTo>
                  <a:lnTo>
                    <a:pt x="19" y="0"/>
                  </a:lnTo>
                  <a:lnTo>
                    <a:pt x="19" y="0"/>
                  </a:lnTo>
                  <a:lnTo>
                    <a:pt x="16" y="2"/>
                  </a:lnTo>
                  <a:lnTo>
                    <a:pt x="15" y="6"/>
                  </a:lnTo>
                  <a:lnTo>
                    <a:pt x="15" y="13"/>
                  </a:lnTo>
                  <a:lnTo>
                    <a:pt x="15" y="51"/>
                  </a:lnTo>
                  <a:lnTo>
                    <a:pt x="15" y="51"/>
                  </a:lnTo>
                  <a:lnTo>
                    <a:pt x="15" y="59"/>
                  </a:lnTo>
                  <a:lnTo>
                    <a:pt x="16" y="62"/>
                  </a:lnTo>
                  <a:lnTo>
                    <a:pt x="19" y="65"/>
                  </a:lnTo>
                  <a:lnTo>
                    <a:pt x="19" y="65"/>
                  </a:lnTo>
                  <a:lnTo>
                    <a:pt x="0" y="65"/>
                  </a:lnTo>
                  <a:lnTo>
                    <a:pt x="0" y="65"/>
                  </a:lnTo>
                  <a:lnTo>
                    <a:pt x="0" y="65"/>
                  </a:lnTo>
                  <a:lnTo>
                    <a:pt x="4" y="62"/>
                  </a:lnTo>
                  <a:lnTo>
                    <a:pt x="5" y="59"/>
                  </a:lnTo>
                  <a:lnTo>
                    <a:pt x="5" y="51"/>
                  </a:lnTo>
                  <a:lnTo>
                    <a:pt x="5"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67" name="Freeform 375"/>
            <p:cNvSpPr>
              <a:spLocks/>
            </p:cNvSpPr>
            <p:nvPr userDrawn="1"/>
          </p:nvSpPr>
          <p:spPr bwMode="auto">
            <a:xfrm>
              <a:off x="5308" y="3927"/>
              <a:ext cx="42" cy="56"/>
            </a:xfrm>
            <a:custGeom>
              <a:avLst/>
              <a:gdLst/>
              <a:ahLst/>
              <a:cxnLst>
                <a:cxn ang="0">
                  <a:pos x="46" y="17"/>
                </a:cxn>
                <a:cxn ang="0">
                  <a:pos x="46" y="17"/>
                </a:cxn>
                <a:cxn ang="0">
                  <a:pos x="47" y="12"/>
                </a:cxn>
                <a:cxn ang="0">
                  <a:pos x="49" y="7"/>
                </a:cxn>
                <a:cxn ang="0">
                  <a:pos x="49" y="2"/>
                </a:cxn>
                <a:cxn ang="0">
                  <a:pos x="47" y="1"/>
                </a:cxn>
                <a:cxn ang="0">
                  <a:pos x="46" y="0"/>
                </a:cxn>
                <a:cxn ang="0">
                  <a:pos x="46" y="0"/>
                </a:cxn>
                <a:cxn ang="0">
                  <a:pos x="61" y="0"/>
                </a:cxn>
                <a:cxn ang="0">
                  <a:pos x="34" y="67"/>
                </a:cxn>
                <a:cxn ang="0">
                  <a:pos x="34" y="67"/>
                </a:cxn>
                <a:cxn ang="0">
                  <a:pos x="27" y="62"/>
                </a:cxn>
                <a:cxn ang="0">
                  <a:pos x="24" y="59"/>
                </a:cxn>
                <a:cxn ang="0">
                  <a:pos x="22" y="55"/>
                </a:cxn>
                <a:cxn ang="0">
                  <a:pos x="7" y="14"/>
                </a:cxn>
                <a:cxn ang="0">
                  <a:pos x="7" y="14"/>
                </a:cxn>
                <a:cxn ang="0">
                  <a:pos x="5" y="6"/>
                </a:cxn>
                <a:cxn ang="0">
                  <a:pos x="2" y="2"/>
                </a:cxn>
                <a:cxn ang="0">
                  <a:pos x="0" y="0"/>
                </a:cxn>
                <a:cxn ang="0">
                  <a:pos x="0" y="0"/>
                </a:cxn>
                <a:cxn ang="0">
                  <a:pos x="14" y="0"/>
                </a:cxn>
                <a:cxn ang="0">
                  <a:pos x="14" y="1"/>
                </a:cxn>
                <a:cxn ang="0">
                  <a:pos x="14" y="1"/>
                </a:cxn>
                <a:cxn ang="0">
                  <a:pos x="16" y="6"/>
                </a:cxn>
                <a:cxn ang="0">
                  <a:pos x="17" y="10"/>
                </a:cxn>
                <a:cxn ang="0">
                  <a:pos x="33" y="52"/>
                </a:cxn>
                <a:cxn ang="0">
                  <a:pos x="46" y="17"/>
                </a:cxn>
              </a:cxnLst>
              <a:rect l="0" t="0" r="r" b="b"/>
              <a:pathLst>
                <a:path w="61" h="67">
                  <a:moveTo>
                    <a:pt x="46" y="17"/>
                  </a:moveTo>
                  <a:lnTo>
                    <a:pt x="46" y="17"/>
                  </a:lnTo>
                  <a:lnTo>
                    <a:pt x="47" y="12"/>
                  </a:lnTo>
                  <a:lnTo>
                    <a:pt x="49" y="7"/>
                  </a:lnTo>
                  <a:lnTo>
                    <a:pt x="49" y="2"/>
                  </a:lnTo>
                  <a:lnTo>
                    <a:pt x="47" y="1"/>
                  </a:lnTo>
                  <a:lnTo>
                    <a:pt x="46" y="0"/>
                  </a:lnTo>
                  <a:lnTo>
                    <a:pt x="46" y="0"/>
                  </a:lnTo>
                  <a:lnTo>
                    <a:pt x="61" y="0"/>
                  </a:lnTo>
                  <a:lnTo>
                    <a:pt x="34" y="67"/>
                  </a:lnTo>
                  <a:lnTo>
                    <a:pt x="34" y="67"/>
                  </a:lnTo>
                  <a:lnTo>
                    <a:pt x="27" y="62"/>
                  </a:lnTo>
                  <a:lnTo>
                    <a:pt x="24" y="59"/>
                  </a:lnTo>
                  <a:lnTo>
                    <a:pt x="22" y="55"/>
                  </a:lnTo>
                  <a:lnTo>
                    <a:pt x="7" y="14"/>
                  </a:lnTo>
                  <a:lnTo>
                    <a:pt x="7" y="14"/>
                  </a:lnTo>
                  <a:lnTo>
                    <a:pt x="5" y="6"/>
                  </a:lnTo>
                  <a:lnTo>
                    <a:pt x="2" y="2"/>
                  </a:lnTo>
                  <a:lnTo>
                    <a:pt x="0" y="0"/>
                  </a:lnTo>
                  <a:lnTo>
                    <a:pt x="0" y="0"/>
                  </a:lnTo>
                  <a:lnTo>
                    <a:pt x="14" y="0"/>
                  </a:lnTo>
                  <a:lnTo>
                    <a:pt x="14" y="1"/>
                  </a:lnTo>
                  <a:lnTo>
                    <a:pt x="14" y="1"/>
                  </a:lnTo>
                  <a:lnTo>
                    <a:pt x="16" y="6"/>
                  </a:lnTo>
                  <a:lnTo>
                    <a:pt x="17" y="10"/>
                  </a:lnTo>
                  <a:lnTo>
                    <a:pt x="33" y="52"/>
                  </a:lnTo>
                  <a:lnTo>
                    <a:pt x="46" y="1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68" name="Freeform 376"/>
            <p:cNvSpPr>
              <a:spLocks/>
            </p:cNvSpPr>
            <p:nvPr userDrawn="1"/>
          </p:nvSpPr>
          <p:spPr bwMode="auto">
            <a:xfrm>
              <a:off x="5360" y="3925"/>
              <a:ext cx="34" cy="58"/>
            </a:xfrm>
            <a:custGeom>
              <a:avLst/>
              <a:gdLst/>
              <a:ahLst/>
              <a:cxnLst>
                <a:cxn ang="0">
                  <a:pos x="14" y="58"/>
                </a:cxn>
                <a:cxn ang="0">
                  <a:pos x="27" y="59"/>
                </a:cxn>
                <a:cxn ang="0">
                  <a:pos x="27" y="59"/>
                </a:cxn>
                <a:cxn ang="0">
                  <a:pos x="31" y="59"/>
                </a:cxn>
                <a:cxn ang="0">
                  <a:pos x="36" y="58"/>
                </a:cxn>
                <a:cxn ang="0">
                  <a:pos x="41" y="57"/>
                </a:cxn>
                <a:cxn ang="0">
                  <a:pos x="45" y="53"/>
                </a:cxn>
                <a:cxn ang="0">
                  <a:pos x="45" y="53"/>
                </a:cxn>
                <a:cxn ang="0">
                  <a:pos x="41" y="67"/>
                </a:cxn>
                <a:cxn ang="0">
                  <a:pos x="0" y="67"/>
                </a:cxn>
                <a:cxn ang="0">
                  <a:pos x="0" y="67"/>
                </a:cxn>
                <a:cxn ang="0">
                  <a:pos x="0" y="67"/>
                </a:cxn>
                <a:cxn ang="0">
                  <a:pos x="2" y="64"/>
                </a:cxn>
                <a:cxn ang="0">
                  <a:pos x="3" y="61"/>
                </a:cxn>
                <a:cxn ang="0">
                  <a:pos x="5" y="53"/>
                </a:cxn>
                <a:cxn ang="0">
                  <a:pos x="5" y="15"/>
                </a:cxn>
                <a:cxn ang="0">
                  <a:pos x="5" y="15"/>
                </a:cxn>
                <a:cxn ang="0">
                  <a:pos x="3" y="8"/>
                </a:cxn>
                <a:cxn ang="0">
                  <a:pos x="2" y="4"/>
                </a:cxn>
                <a:cxn ang="0">
                  <a:pos x="0" y="2"/>
                </a:cxn>
                <a:cxn ang="0">
                  <a:pos x="0" y="2"/>
                </a:cxn>
                <a:cxn ang="0">
                  <a:pos x="31" y="2"/>
                </a:cxn>
                <a:cxn ang="0">
                  <a:pos x="31" y="2"/>
                </a:cxn>
                <a:cxn ang="0">
                  <a:pos x="34" y="2"/>
                </a:cxn>
                <a:cxn ang="0">
                  <a:pos x="36" y="0"/>
                </a:cxn>
                <a:cxn ang="0">
                  <a:pos x="36" y="0"/>
                </a:cxn>
                <a:cxn ang="0">
                  <a:pos x="36" y="13"/>
                </a:cxn>
                <a:cxn ang="0">
                  <a:pos x="36" y="13"/>
                </a:cxn>
                <a:cxn ang="0">
                  <a:pos x="36" y="13"/>
                </a:cxn>
                <a:cxn ang="0">
                  <a:pos x="34" y="10"/>
                </a:cxn>
                <a:cxn ang="0">
                  <a:pos x="30" y="9"/>
                </a:cxn>
                <a:cxn ang="0">
                  <a:pos x="24" y="9"/>
                </a:cxn>
                <a:cxn ang="0">
                  <a:pos x="24" y="9"/>
                </a:cxn>
                <a:cxn ang="0">
                  <a:pos x="14" y="9"/>
                </a:cxn>
                <a:cxn ang="0">
                  <a:pos x="14" y="27"/>
                </a:cxn>
                <a:cxn ang="0">
                  <a:pos x="25" y="27"/>
                </a:cxn>
                <a:cxn ang="0">
                  <a:pos x="25" y="27"/>
                </a:cxn>
                <a:cxn ang="0">
                  <a:pos x="30" y="27"/>
                </a:cxn>
                <a:cxn ang="0">
                  <a:pos x="30" y="27"/>
                </a:cxn>
                <a:cxn ang="0">
                  <a:pos x="30" y="37"/>
                </a:cxn>
                <a:cxn ang="0">
                  <a:pos x="30" y="37"/>
                </a:cxn>
                <a:cxn ang="0">
                  <a:pos x="30" y="37"/>
                </a:cxn>
                <a:cxn ang="0">
                  <a:pos x="29" y="36"/>
                </a:cxn>
                <a:cxn ang="0">
                  <a:pos x="27" y="35"/>
                </a:cxn>
                <a:cxn ang="0">
                  <a:pos x="22" y="35"/>
                </a:cxn>
                <a:cxn ang="0">
                  <a:pos x="14" y="35"/>
                </a:cxn>
                <a:cxn ang="0">
                  <a:pos x="14" y="58"/>
                </a:cxn>
              </a:cxnLst>
              <a:rect l="0" t="0" r="r" b="b"/>
              <a:pathLst>
                <a:path w="45" h="67">
                  <a:moveTo>
                    <a:pt x="14" y="58"/>
                  </a:moveTo>
                  <a:lnTo>
                    <a:pt x="27" y="59"/>
                  </a:lnTo>
                  <a:lnTo>
                    <a:pt x="27" y="59"/>
                  </a:lnTo>
                  <a:lnTo>
                    <a:pt x="31" y="59"/>
                  </a:lnTo>
                  <a:lnTo>
                    <a:pt x="36" y="58"/>
                  </a:lnTo>
                  <a:lnTo>
                    <a:pt x="41" y="57"/>
                  </a:lnTo>
                  <a:lnTo>
                    <a:pt x="45" y="53"/>
                  </a:lnTo>
                  <a:lnTo>
                    <a:pt x="45" y="53"/>
                  </a:lnTo>
                  <a:lnTo>
                    <a:pt x="41" y="67"/>
                  </a:lnTo>
                  <a:lnTo>
                    <a:pt x="0" y="67"/>
                  </a:lnTo>
                  <a:lnTo>
                    <a:pt x="0" y="67"/>
                  </a:lnTo>
                  <a:lnTo>
                    <a:pt x="0" y="67"/>
                  </a:lnTo>
                  <a:lnTo>
                    <a:pt x="2" y="64"/>
                  </a:lnTo>
                  <a:lnTo>
                    <a:pt x="3" y="61"/>
                  </a:lnTo>
                  <a:lnTo>
                    <a:pt x="5" y="53"/>
                  </a:lnTo>
                  <a:lnTo>
                    <a:pt x="5" y="15"/>
                  </a:lnTo>
                  <a:lnTo>
                    <a:pt x="5" y="15"/>
                  </a:lnTo>
                  <a:lnTo>
                    <a:pt x="3" y="8"/>
                  </a:lnTo>
                  <a:lnTo>
                    <a:pt x="2" y="4"/>
                  </a:lnTo>
                  <a:lnTo>
                    <a:pt x="0" y="2"/>
                  </a:lnTo>
                  <a:lnTo>
                    <a:pt x="0" y="2"/>
                  </a:lnTo>
                  <a:lnTo>
                    <a:pt x="31" y="2"/>
                  </a:lnTo>
                  <a:lnTo>
                    <a:pt x="31" y="2"/>
                  </a:lnTo>
                  <a:lnTo>
                    <a:pt x="34" y="2"/>
                  </a:lnTo>
                  <a:lnTo>
                    <a:pt x="36" y="0"/>
                  </a:lnTo>
                  <a:lnTo>
                    <a:pt x="36" y="0"/>
                  </a:lnTo>
                  <a:lnTo>
                    <a:pt x="36" y="13"/>
                  </a:lnTo>
                  <a:lnTo>
                    <a:pt x="36" y="13"/>
                  </a:lnTo>
                  <a:lnTo>
                    <a:pt x="36" y="13"/>
                  </a:lnTo>
                  <a:lnTo>
                    <a:pt x="34" y="10"/>
                  </a:lnTo>
                  <a:lnTo>
                    <a:pt x="30" y="9"/>
                  </a:lnTo>
                  <a:lnTo>
                    <a:pt x="24" y="9"/>
                  </a:lnTo>
                  <a:lnTo>
                    <a:pt x="24" y="9"/>
                  </a:lnTo>
                  <a:lnTo>
                    <a:pt x="14" y="9"/>
                  </a:lnTo>
                  <a:lnTo>
                    <a:pt x="14" y="27"/>
                  </a:lnTo>
                  <a:lnTo>
                    <a:pt x="25" y="27"/>
                  </a:lnTo>
                  <a:lnTo>
                    <a:pt x="25" y="27"/>
                  </a:lnTo>
                  <a:lnTo>
                    <a:pt x="30" y="27"/>
                  </a:lnTo>
                  <a:lnTo>
                    <a:pt x="30" y="27"/>
                  </a:lnTo>
                  <a:lnTo>
                    <a:pt x="30" y="37"/>
                  </a:lnTo>
                  <a:lnTo>
                    <a:pt x="30" y="37"/>
                  </a:lnTo>
                  <a:lnTo>
                    <a:pt x="30" y="37"/>
                  </a:lnTo>
                  <a:lnTo>
                    <a:pt x="29" y="36"/>
                  </a:lnTo>
                  <a:lnTo>
                    <a:pt x="27" y="35"/>
                  </a:lnTo>
                  <a:lnTo>
                    <a:pt x="22" y="35"/>
                  </a:lnTo>
                  <a:lnTo>
                    <a:pt x="14" y="35"/>
                  </a:lnTo>
                  <a:lnTo>
                    <a:pt x="14" y="5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69" name="Freeform 377"/>
            <p:cNvSpPr>
              <a:spLocks/>
            </p:cNvSpPr>
            <p:nvPr userDrawn="1"/>
          </p:nvSpPr>
          <p:spPr bwMode="auto">
            <a:xfrm>
              <a:off x="5396" y="3927"/>
              <a:ext cx="45" cy="55"/>
            </a:xfrm>
            <a:custGeom>
              <a:avLst/>
              <a:gdLst/>
              <a:ahLst/>
              <a:cxnLst>
                <a:cxn ang="0">
                  <a:pos x="23" y="0"/>
                </a:cxn>
                <a:cxn ang="0">
                  <a:pos x="23" y="0"/>
                </a:cxn>
                <a:cxn ang="0">
                  <a:pos x="32" y="1"/>
                </a:cxn>
                <a:cxn ang="0">
                  <a:pos x="38" y="5"/>
                </a:cxn>
                <a:cxn ang="0">
                  <a:pos x="42" y="10"/>
                </a:cxn>
                <a:cxn ang="0">
                  <a:pos x="44" y="16"/>
                </a:cxn>
                <a:cxn ang="0">
                  <a:pos x="44" y="16"/>
                </a:cxn>
                <a:cxn ang="0">
                  <a:pos x="42" y="22"/>
                </a:cxn>
                <a:cxn ang="0">
                  <a:pos x="39" y="27"/>
                </a:cxn>
                <a:cxn ang="0">
                  <a:pos x="34" y="30"/>
                </a:cxn>
                <a:cxn ang="0">
                  <a:pos x="28" y="33"/>
                </a:cxn>
                <a:cxn ang="0">
                  <a:pos x="42" y="51"/>
                </a:cxn>
                <a:cxn ang="0">
                  <a:pos x="42" y="51"/>
                </a:cxn>
                <a:cxn ang="0">
                  <a:pos x="49" y="59"/>
                </a:cxn>
                <a:cxn ang="0">
                  <a:pos x="58" y="65"/>
                </a:cxn>
                <a:cxn ang="0">
                  <a:pos x="49" y="65"/>
                </a:cxn>
                <a:cxn ang="0">
                  <a:pos x="49" y="65"/>
                </a:cxn>
                <a:cxn ang="0">
                  <a:pos x="43" y="63"/>
                </a:cxn>
                <a:cxn ang="0">
                  <a:pos x="41" y="62"/>
                </a:cxn>
                <a:cxn ang="0">
                  <a:pos x="38" y="60"/>
                </a:cxn>
                <a:cxn ang="0">
                  <a:pos x="26" y="45"/>
                </a:cxn>
                <a:cxn ang="0">
                  <a:pos x="16" y="30"/>
                </a:cxn>
                <a:cxn ang="0">
                  <a:pos x="16" y="30"/>
                </a:cxn>
                <a:cxn ang="0">
                  <a:pos x="22" y="29"/>
                </a:cxn>
                <a:cxn ang="0">
                  <a:pos x="28" y="27"/>
                </a:cxn>
                <a:cxn ang="0">
                  <a:pos x="32" y="23"/>
                </a:cxn>
                <a:cxn ang="0">
                  <a:pos x="33" y="19"/>
                </a:cxn>
                <a:cxn ang="0">
                  <a:pos x="33" y="17"/>
                </a:cxn>
                <a:cxn ang="0">
                  <a:pos x="33" y="17"/>
                </a:cxn>
                <a:cxn ang="0">
                  <a:pos x="32" y="12"/>
                </a:cxn>
                <a:cxn ang="0">
                  <a:pos x="29" y="8"/>
                </a:cxn>
                <a:cxn ang="0">
                  <a:pos x="26" y="6"/>
                </a:cxn>
                <a:cxn ang="0">
                  <a:pos x="21" y="6"/>
                </a:cxn>
                <a:cxn ang="0">
                  <a:pos x="21" y="6"/>
                </a:cxn>
                <a:cxn ang="0">
                  <a:pos x="14" y="6"/>
                </a:cxn>
                <a:cxn ang="0">
                  <a:pos x="14" y="51"/>
                </a:cxn>
                <a:cxn ang="0">
                  <a:pos x="14" y="51"/>
                </a:cxn>
                <a:cxn ang="0">
                  <a:pos x="15" y="59"/>
                </a:cxn>
                <a:cxn ang="0">
                  <a:pos x="16" y="62"/>
                </a:cxn>
                <a:cxn ang="0">
                  <a:pos x="18" y="65"/>
                </a:cxn>
                <a:cxn ang="0">
                  <a:pos x="18" y="65"/>
                </a:cxn>
                <a:cxn ang="0">
                  <a:pos x="0" y="65"/>
                </a:cxn>
                <a:cxn ang="0">
                  <a:pos x="0" y="65"/>
                </a:cxn>
                <a:cxn ang="0">
                  <a:pos x="0" y="65"/>
                </a:cxn>
                <a:cxn ang="0">
                  <a:pos x="3" y="62"/>
                </a:cxn>
                <a:cxn ang="0">
                  <a:pos x="4" y="59"/>
                </a:cxn>
                <a:cxn ang="0">
                  <a:pos x="4" y="51"/>
                </a:cxn>
                <a:cxn ang="0">
                  <a:pos x="4" y="13"/>
                </a:cxn>
                <a:cxn ang="0">
                  <a:pos x="4" y="13"/>
                </a:cxn>
                <a:cxn ang="0">
                  <a:pos x="4" y="6"/>
                </a:cxn>
                <a:cxn ang="0">
                  <a:pos x="3" y="2"/>
                </a:cxn>
                <a:cxn ang="0">
                  <a:pos x="0" y="0"/>
                </a:cxn>
                <a:cxn ang="0">
                  <a:pos x="0" y="0"/>
                </a:cxn>
                <a:cxn ang="0">
                  <a:pos x="23" y="0"/>
                </a:cxn>
              </a:cxnLst>
              <a:rect l="0" t="0" r="r" b="b"/>
              <a:pathLst>
                <a:path w="58" h="65">
                  <a:moveTo>
                    <a:pt x="23" y="0"/>
                  </a:moveTo>
                  <a:lnTo>
                    <a:pt x="23" y="0"/>
                  </a:lnTo>
                  <a:lnTo>
                    <a:pt x="32" y="1"/>
                  </a:lnTo>
                  <a:lnTo>
                    <a:pt x="38" y="5"/>
                  </a:lnTo>
                  <a:lnTo>
                    <a:pt x="42" y="10"/>
                  </a:lnTo>
                  <a:lnTo>
                    <a:pt x="44" y="16"/>
                  </a:lnTo>
                  <a:lnTo>
                    <a:pt x="44" y="16"/>
                  </a:lnTo>
                  <a:lnTo>
                    <a:pt x="42" y="22"/>
                  </a:lnTo>
                  <a:lnTo>
                    <a:pt x="39" y="27"/>
                  </a:lnTo>
                  <a:lnTo>
                    <a:pt x="34" y="30"/>
                  </a:lnTo>
                  <a:lnTo>
                    <a:pt x="28" y="33"/>
                  </a:lnTo>
                  <a:lnTo>
                    <a:pt x="42" y="51"/>
                  </a:lnTo>
                  <a:lnTo>
                    <a:pt x="42" y="51"/>
                  </a:lnTo>
                  <a:lnTo>
                    <a:pt x="49" y="59"/>
                  </a:lnTo>
                  <a:lnTo>
                    <a:pt x="58" y="65"/>
                  </a:lnTo>
                  <a:lnTo>
                    <a:pt x="49" y="65"/>
                  </a:lnTo>
                  <a:lnTo>
                    <a:pt x="49" y="65"/>
                  </a:lnTo>
                  <a:lnTo>
                    <a:pt x="43" y="63"/>
                  </a:lnTo>
                  <a:lnTo>
                    <a:pt x="41" y="62"/>
                  </a:lnTo>
                  <a:lnTo>
                    <a:pt x="38" y="60"/>
                  </a:lnTo>
                  <a:lnTo>
                    <a:pt x="26" y="45"/>
                  </a:lnTo>
                  <a:lnTo>
                    <a:pt x="16" y="30"/>
                  </a:lnTo>
                  <a:lnTo>
                    <a:pt x="16" y="30"/>
                  </a:lnTo>
                  <a:lnTo>
                    <a:pt x="22" y="29"/>
                  </a:lnTo>
                  <a:lnTo>
                    <a:pt x="28" y="27"/>
                  </a:lnTo>
                  <a:lnTo>
                    <a:pt x="32" y="23"/>
                  </a:lnTo>
                  <a:lnTo>
                    <a:pt x="33" y="19"/>
                  </a:lnTo>
                  <a:lnTo>
                    <a:pt x="33" y="17"/>
                  </a:lnTo>
                  <a:lnTo>
                    <a:pt x="33" y="17"/>
                  </a:lnTo>
                  <a:lnTo>
                    <a:pt x="32" y="12"/>
                  </a:lnTo>
                  <a:lnTo>
                    <a:pt x="29" y="8"/>
                  </a:lnTo>
                  <a:lnTo>
                    <a:pt x="26" y="6"/>
                  </a:lnTo>
                  <a:lnTo>
                    <a:pt x="21" y="6"/>
                  </a:lnTo>
                  <a:lnTo>
                    <a:pt x="21" y="6"/>
                  </a:lnTo>
                  <a:lnTo>
                    <a:pt x="14" y="6"/>
                  </a:lnTo>
                  <a:lnTo>
                    <a:pt x="14" y="51"/>
                  </a:lnTo>
                  <a:lnTo>
                    <a:pt x="14" y="51"/>
                  </a:lnTo>
                  <a:lnTo>
                    <a:pt x="15" y="59"/>
                  </a:lnTo>
                  <a:lnTo>
                    <a:pt x="16" y="62"/>
                  </a:lnTo>
                  <a:lnTo>
                    <a:pt x="18" y="65"/>
                  </a:lnTo>
                  <a:lnTo>
                    <a:pt x="18" y="65"/>
                  </a:lnTo>
                  <a:lnTo>
                    <a:pt x="0" y="65"/>
                  </a:lnTo>
                  <a:lnTo>
                    <a:pt x="0" y="65"/>
                  </a:lnTo>
                  <a:lnTo>
                    <a:pt x="0" y="65"/>
                  </a:lnTo>
                  <a:lnTo>
                    <a:pt x="3" y="62"/>
                  </a:lnTo>
                  <a:lnTo>
                    <a:pt x="4" y="59"/>
                  </a:lnTo>
                  <a:lnTo>
                    <a:pt x="4" y="51"/>
                  </a:lnTo>
                  <a:lnTo>
                    <a:pt x="4" y="13"/>
                  </a:lnTo>
                  <a:lnTo>
                    <a:pt x="4" y="13"/>
                  </a:lnTo>
                  <a:lnTo>
                    <a:pt x="4" y="6"/>
                  </a:lnTo>
                  <a:lnTo>
                    <a:pt x="3" y="2"/>
                  </a:lnTo>
                  <a:lnTo>
                    <a:pt x="0" y="0"/>
                  </a:lnTo>
                  <a:lnTo>
                    <a:pt x="0" y="0"/>
                  </a:lnTo>
                  <a:lnTo>
                    <a:pt x="23" y="0"/>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0" name="Freeform 378"/>
            <p:cNvSpPr>
              <a:spLocks/>
            </p:cNvSpPr>
            <p:nvPr userDrawn="1"/>
          </p:nvSpPr>
          <p:spPr bwMode="auto">
            <a:xfrm>
              <a:off x="5434" y="3925"/>
              <a:ext cx="34" cy="58"/>
            </a:xfrm>
            <a:custGeom>
              <a:avLst/>
              <a:gdLst/>
              <a:ahLst/>
              <a:cxnLst>
                <a:cxn ang="0">
                  <a:pos x="42" y="13"/>
                </a:cxn>
                <a:cxn ang="0">
                  <a:pos x="35" y="9"/>
                </a:cxn>
                <a:cxn ang="0">
                  <a:pos x="26" y="7"/>
                </a:cxn>
                <a:cxn ang="0">
                  <a:pos x="21" y="8"/>
                </a:cxn>
                <a:cxn ang="0">
                  <a:pos x="14" y="12"/>
                </a:cxn>
                <a:cxn ang="0">
                  <a:pos x="14" y="16"/>
                </a:cxn>
                <a:cxn ang="0">
                  <a:pos x="15" y="20"/>
                </a:cxn>
                <a:cxn ang="0">
                  <a:pos x="30" y="30"/>
                </a:cxn>
                <a:cxn ang="0">
                  <a:pos x="42" y="37"/>
                </a:cxn>
                <a:cxn ang="0">
                  <a:pos x="47" y="45"/>
                </a:cxn>
                <a:cxn ang="0">
                  <a:pos x="47" y="47"/>
                </a:cxn>
                <a:cxn ang="0">
                  <a:pos x="46" y="56"/>
                </a:cxn>
                <a:cxn ang="0">
                  <a:pos x="40" y="62"/>
                </a:cxn>
                <a:cxn ang="0">
                  <a:pos x="31" y="67"/>
                </a:cxn>
                <a:cxn ang="0">
                  <a:pos x="21" y="68"/>
                </a:cxn>
                <a:cxn ang="0">
                  <a:pos x="11" y="68"/>
                </a:cxn>
                <a:cxn ang="0">
                  <a:pos x="0" y="53"/>
                </a:cxn>
                <a:cxn ang="0">
                  <a:pos x="5" y="56"/>
                </a:cxn>
                <a:cxn ang="0">
                  <a:pos x="16" y="61"/>
                </a:cxn>
                <a:cxn ang="0">
                  <a:pos x="22" y="61"/>
                </a:cxn>
                <a:cxn ang="0">
                  <a:pos x="31" y="58"/>
                </a:cxn>
                <a:cxn ang="0">
                  <a:pos x="36" y="53"/>
                </a:cxn>
                <a:cxn ang="0">
                  <a:pos x="36" y="51"/>
                </a:cxn>
                <a:cxn ang="0">
                  <a:pos x="35" y="46"/>
                </a:cxn>
                <a:cxn ang="0">
                  <a:pos x="25" y="38"/>
                </a:cxn>
                <a:cxn ang="0">
                  <a:pos x="13" y="32"/>
                </a:cxn>
                <a:cxn ang="0">
                  <a:pos x="4" y="24"/>
                </a:cxn>
                <a:cxn ang="0">
                  <a:pos x="2" y="18"/>
                </a:cxn>
                <a:cxn ang="0">
                  <a:pos x="3" y="13"/>
                </a:cxn>
                <a:cxn ang="0">
                  <a:pos x="6" y="7"/>
                </a:cxn>
                <a:cxn ang="0">
                  <a:pos x="17" y="0"/>
                </a:cxn>
                <a:cxn ang="0">
                  <a:pos x="27" y="0"/>
                </a:cxn>
                <a:cxn ang="0">
                  <a:pos x="42" y="2"/>
                </a:cxn>
              </a:cxnLst>
              <a:rect l="0" t="0" r="r" b="b"/>
              <a:pathLst>
                <a:path w="47" h="68">
                  <a:moveTo>
                    <a:pt x="42" y="13"/>
                  </a:moveTo>
                  <a:lnTo>
                    <a:pt x="42" y="13"/>
                  </a:lnTo>
                  <a:lnTo>
                    <a:pt x="38" y="10"/>
                  </a:lnTo>
                  <a:lnTo>
                    <a:pt x="35" y="9"/>
                  </a:lnTo>
                  <a:lnTo>
                    <a:pt x="30" y="8"/>
                  </a:lnTo>
                  <a:lnTo>
                    <a:pt x="26" y="7"/>
                  </a:lnTo>
                  <a:lnTo>
                    <a:pt x="26" y="7"/>
                  </a:lnTo>
                  <a:lnTo>
                    <a:pt x="21" y="8"/>
                  </a:lnTo>
                  <a:lnTo>
                    <a:pt x="17" y="9"/>
                  </a:lnTo>
                  <a:lnTo>
                    <a:pt x="14" y="12"/>
                  </a:lnTo>
                  <a:lnTo>
                    <a:pt x="14" y="16"/>
                  </a:lnTo>
                  <a:lnTo>
                    <a:pt x="14" y="16"/>
                  </a:lnTo>
                  <a:lnTo>
                    <a:pt x="14" y="19"/>
                  </a:lnTo>
                  <a:lnTo>
                    <a:pt x="15" y="20"/>
                  </a:lnTo>
                  <a:lnTo>
                    <a:pt x="19" y="24"/>
                  </a:lnTo>
                  <a:lnTo>
                    <a:pt x="30" y="30"/>
                  </a:lnTo>
                  <a:lnTo>
                    <a:pt x="36" y="34"/>
                  </a:lnTo>
                  <a:lnTo>
                    <a:pt x="42" y="37"/>
                  </a:lnTo>
                  <a:lnTo>
                    <a:pt x="46" y="42"/>
                  </a:lnTo>
                  <a:lnTo>
                    <a:pt x="47" y="45"/>
                  </a:lnTo>
                  <a:lnTo>
                    <a:pt x="47" y="47"/>
                  </a:lnTo>
                  <a:lnTo>
                    <a:pt x="47" y="47"/>
                  </a:lnTo>
                  <a:lnTo>
                    <a:pt x="47" y="52"/>
                  </a:lnTo>
                  <a:lnTo>
                    <a:pt x="46" y="56"/>
                  </a:lnTo>
                  <a:lnTo>
                    <a:pt x="43" y="59"/>
                  </a:lnTo>
                  <a:lnTo>
                    <a:pt x="40" y="62"/>
                  </a:lnTo>
                  <a:lnTo>
                    <a:pt x="36" y="64"/>
                  </a:lnTo>
                  <a:lnTo>
                    <a:pt x="31" y="67"/>
                  </a:lnTo>
                  <a:lnTo>
                    <a:pt x="26" y="68"/>
                  </a:lnTo>
                  <a:lnTo>
                    <a:pt x="21" y="68"/>
                  </a:lnTo>
                  <a:lnTo>
                    <a:pt x="21" y="68"/>
                  </a:lnTo>
                  <a:lnTo>
                    <a:pt x="11" y="68"/>
                  </a:lnTo>
                  <a:lnTo>
                    <a:pt x="3" y="65"/>
                  </a:lnTo>
                  <a:lnTo>
                    <a:pt x="0" y="53"/>
                  </a:lnTo>
                  <a:lnTo>
                    <a:pt x="0" y="53"/>
                  </a:lnTo>
                  <a:lnTo>
                    <a:pt x="5" y="56"/>
                  </a:lnTo>
                  <a:lnTo>
                    <a:pt x="10" y="59"/>
                  </a:lnTo>
                  <a:lnTo>
                    <a:pt x="16" y="61"/>
                  </a:lnTo>
                  <a:lnTo>
                    <a:pt x="22" y="61"/>
                  </a:lnTo>
                  <a:lnTo>
                    <a:pt x="22" y="61"/>
                  </a:lnTo>
                  <a:lnTo>
                    <a:pt x="26" y="61"/>
                  </a:lnTo>
                  <a:lnTo>
                    <a:pt x="31" y="58"/>
                  </a:lnTo>
                  <a:lnTo>
                    <a:pt x="35" y="56"/>
                  </a:lnTo>
                  <a:lnTo>
                    <a:pt x="36" y="53"/>
                  </a:lnTo>
                  <a:lnTo>
                    <a:pt x="36" y="51"/>
                  </a:lnTo>
                  <a:lnTo>
                    <a:pt x="36" y="51"/>
                  </a:lnTo>
                  <a:lnTo>
                    <a:pt x="36" y="48"/>
                  </a:lnTo>
                  <a:lnTo>
                    <a:pt x="35" y="46"/>
                  </a:lnTo>
                  <a:lnTo>
                    <a:pt x="31" y="42"/>
                  </a:lnTo>
                  <a:lnTo>
                    <a:pt x="25" y="38"/>
                  </a:lnTo>
                  <a:lnTo>
                    <a:pt x="19" y="36"/>
                  </a:lnTo>
                  <a:lnTo>
                    <a:pt x="13" y="32"/>
                  </a:lnTo>
                  <a:lnTo>
                    <a:pt x="8" y="29"/>
                  </a:lnTo>
                  <a:lnTo>
                    <a:pt x="4" y="24"/>
                  </a:lnTo>
                  <a:lnTo>
                    <a:pt x="3" y="21"/>
                  </a:lnTo>
                  <a:lnTo>
                    <a:pt x="2" y="18"/>
                  </a:lnTo>
                  <a:lnTo>
                    <a:pt x="2" y="18"/>
                  </a:lnTo>
                  <a:lnTo>
                    <a:pt x="3" y="13"/>
                  </a:lnTo>
                  <a:lnTo>
                    <a:pt x="4" y="9"/>
                  </a:lnTo>
                  <a:lnTo>
                    <a:pt x="6" y="7"/>
                  </a:lnTo>
                  <a:lnTo>
                    <a:pt x="10" y="4"/>
                  </a:lnTo>
                  <a:lnTo>
                    <a:pt x="17" y="0"/>
                  </a:lnTo>
                  <a:lnTo>
                    <a:pt x="27" y="0"/>
                  </a:lnTo>
                  <a:lnTo>
                    <a:pt x="27" y="0"/>
                  </a:lnTo>
                  <a:lnTo>
                    <a:pt x="35" y="0"/>
                  </a:lnTo>
                  <a:lnTo>
                    <a:pt x="42" y="2"/>
                  </a:lnTo>
                  <a:lnTo>
                    <a:pt x="42"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1" name="Freeform 379"/>
            <p:cNvSpPr>
              <a:spLocks/>
            </p:cNvSpPr>
            <p:nvPr userDrawn="1"/>
          </p:nvSpPr>
          <p:spPr bwMode="auto">
            <a:xfrm>
              <a:off x="5476" y="3927"/>
              <a:ext cx="13" cy="55"/>
            </a:xfrm>
            <a:custGeom>
              <a:avLst/>
              <a:gdLst/>
              <a:ahLst/>
              <a:cxnLst>
                <a:cxn ang="0">
                  <a:pos x="5" y="13"/>
                </a:cxn>
                <a:cxn ang="0">
                  <a:pos x="5" y="13"/>
                </a:cxn>
                <a:cxn ang="0">
                  <a:pos x="4" y="6"/>
                </a:cxn>
                <a:cxn ang="0">
                  <a:pos x="3" y="2"/>
                </a:cxn>
                <a:cxn ang="0">
                  <a:pos x="0" y="0"/>
                </a:cxn>
                <a:cxn ang="0">
                  <a:pos x="0" y="0"/>
                </a:cxn>
                <a:cxn ang="0">
                  <a:pos x="19" y="0"/>
                </a:cxn>
                <a:cxn ang="0">
                  <a:pos x="19" y="0"/>
                </a:cxn>
                <a:cxn ang="0">
                  <a:pos x="19" y="0"/>
                </a:cxn>
                <a:cxn ang="0">
                  <a:pos x="16" y="2"/>
                </a:cxn>
                <a:cxn ang="0">
                  <a:pos x="15" y="6"/>
                </a:cxn>
                <a:cxn ang="0">
                  <a:pos x="15" y="13"/>
                </a:cxn>
                <a:cxn ang="0">
                  <a:pos x="15" y="51"/>
                </a:cxn>
                <a:cxn ang="0">
                  <a:pos x="15" y="51"/>
                </a:cxn>
                <a:cxn ang="0">
                  <a:pos x="15" y="59"/>
                </a:cxn>
                <a:cxn ang="0">
                  <a:pos x="16" y="62"/>
                </a:cxn>
                <a:cxn ang="0">
                  <a:pos x="19" y="65"/>
                </a:cxn>
                <a:cxn ang="0">
                  <a:pos x="19" y="65"/>
                </a:cxn>
                <a:cxn ang="0">
                  <a:pos x="0" y="65"/>
                </a:cxn>
                <a:cxn ang="0">
                  <a:pos x="0" y="65"/>
                </a:cxn>
                <a:cxn ang="0">
                  <a:pos x="0" y="65"/>
                </a:cxn>
                <a:cxn ang="0">
                  <a:pos x="3" y="62"/>
                </a:cxn>
                <a:cxn ang="0">
                  <a:pos x="4" y="59"/>
                </a:cxn>
                <a:cxn ang="0">
                  <a:pos x="5" y="51"/>
                </a:cxn>
                <a:cxn ang="0">
                  <a:pos x="5" y="13"/>
                </a:cxn>
              </a:cxnLst>
              <a:rect l="0" t="0" r="r" b="b"/>
              <a:pathLst>
                <a:path w="19" h="65">
                  <a:moveTo>
                    <a:pt x="5" y="13"/>
                  </a:moveTo>
                  <a:lnTo>
                    <a:pt x="5" y="13"/>
                  </a:lnTo>
                  <a:lnTo>
                    <a:pt x="4" y="6"/>
                  </a:lnTo>
                  <a:lnTo>
                    <a:pt x="3" y="2"/>
                  </a:lnTo>
                  <a:lnTo>
                    <a:pt x="0" y="0"/>
                  </a:lnTo>
                  <a:lnTo>
                    <a:pt x="0" y="0"/>
                  </a:lnTo>
                  <a:lnTo>
                    <a:pt x="19" y="0"/>
                  </a:lnTo>
                  <a:lnTo>
                    <a:pt x="19" y="0"/>
                  </a:lnTo>
                  <a:lnTo>
                    <a:pt x="19" y="0"/>
                  </a:lnTo>
                  <a:lnTo>
                    <a:pt x="16" y="2"/>
                  </a:lnTo>
                  <a:lnTo>
                    <a:pt x="15" y="6"/>
                  </a:lnTo>
                  <a:lnTo>
                    <a:pt x="15" y="13"/>
                  </a:lnTo>
                  <a:lnTo>
                    <a:pt x="15" y="51"/>
                  </a:lnTo>
                  <a:lnTo>
                    <a:pt x="15" y="51"/>
                  </a:lnTo>
                  <a:lnTo>
                    <a:pt x="15" y="59"/>
                  </a:lnTo>
                  <a:lnTo>
                    <a:pt x="16" y="62"/>
                  </a:lnTo>
                  <a:lnTo>
                    <a:pt x="19" y="65"/>
                  </a:lnTo>
                  <a:lnTo>
                    <a:pt x="19" y="65"/>
                  </a:lnTo>
                  <a:lnTo>
                    <a:pt x="0" y="65"/>
                  </a:lnTo>
                  <a:lnTo>
                    <a:pt x="0" y="65"/>
                  </a:lnTo>
                  <a:lnTo>
                    <a:pt x="0" y="65"/>
                  </a:lnTo>
                  <a:lnTo>
                    <a:pt x="3" y="62"/>
                  </a:lnTo>
                  <a:lnTo>
                    <a:pt x="4" y="59"/>
                  </a:lnTo>
                  <a:lnTo>
                    <a:pt x="5" y="51"/>
                  </a:lnTo>
                  <a:lnTo>
                    <a:pt x="5"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2" name="Freeform 380"/>
            <p:cNvSpPr>
              <a:spLocks/>
            </p:cNvSpPr>
            <p:nvPr userDrawn="1"/>
          </p:nvSpPr>
          <p:spPr bwMode="auto">
            <a:xfrm>
              <a:off x="5491" y="3925"/>
              <a:ext cx="35" cy="58"/>
            </a:xfrm>
            <a:custGeom>
              <a:avLst/>
              <a:gdLst/>
              <a:ahLst/>
              <a:cxnLst>
                <a:cxn ang="0">
                  <a:pos x="30" y="53"/>
                </a:cxn>
                <a:cxn ang="0">
                  <a:pos x="30" y="53"/>
                </a:cxn>
                <a:cxn ang="0">
                  <a:pos x="31" y="61"/>
                </a:cxn>
                <a:cxn ang="0">
                  <a:pos x="33" y="64"/>
                </a:cxn>
                <a:cxn ang="0">
                  <a:pos x="35" y="67"/>
                </a:cxn>
                <a:cxn ang="0">
                  <a:pos x="35" y="67"/>
                </a:cxn>
                <a:cxn ang="0">
                  <a:pos x="16" y="67"/>
                </a:cxn>
                <a:cxn ang="0">
                  <a:pos x="16" y="67"/>
                </a:cxn>
                <a:cxn ang="0">
                  <a:pos x="16" y="67"/>
                </a:cxn>
                <a:cxn ang="0">
                  <a:pos x="19" y="64"/>
                </a:cxn>
                <a:cxn ang="0">
                  <a:pos x="20" y="61"/>
                </a:cxn>
                <a:cxn ang="0">
                  <a:pos x="20" y="53"/>
                </a:cxn>
                <a:cxn ang="0">
                  <a:pos x="20" y="9"/>
                </a:cxn>
                <a:cxn ang="0">
                  <a:pos x="12" y="9"/>
                </a:cxn>
                <a:cxn ang="0">
                  <a:pos x="12" y="9"/>
                </a:cxn>
                <a:cxn ang="0">
                  <a:pos x="6" y="9"/>
                </a:cxn>
                <a:cxn ang="0">
                  <a:pos x="2" y="10"/>
                </a:cxn>
                <a:cxn ang="0">
                  <a:pos x="0" y="13"/>
                </a:cxn>
                <a:cxn ang="0">
                  <a:pos x="0" y="13"/>
                </a:cxn>
                <a:cxn ang="0">
                  <a:pos x="3" y="0"/>
                </a:cxn>
                <a:cxn ang="0">
                  <a:pos x="3" y="0"/>
                </a:cxn>
                <a:cxn ang="0">
                  <a:pos x="3" y="0"/>
                </a:cxn>
                <a:cxn ang="0">
                  <a:pos x="7" y="2"/>
                </a:cxn>
                <a:cxn ang="0">
                  <a:pos x="9" y="2"/>
                </a:cxn>
                <a:cxn ang="0">
                  <a:pos x="46" y="2"/>
                </a:cxn>
                <a:cxn ang="0">
                  <a:pos x="46" y="2"/>
                </a:cxn>
                <a:cxn ang="0">
                  <a:pos x="51" y="0"/>
                </a:cxn>
                <a:cxn ang="0">
                  <a:pos x="51" y="0"/>
                </a:cxn>
                <a:cxn ang="0">
                  <a:pos x="49" y="13"/>
                </a:cxn>
                <a:cxn ang="0">
                  <a:pos x="47" y="13"/>
                </a:cxn>
                <a:cxn ang="0">
                  <a:pos x="47" y="13"/>
                </a:cxn>
                <a:cxn ang="0">
                  <a:pos x="46" y="10"/>
                </a:cxn>
                <a:cxn ang="0">
                  <a:pos x="44" y="9"/>
                </a:cxn>
                <a:cxn ang="0">
                  <a:pos x="39" y="9"/>
                </a:cxn>
                <a:cxn ang="0">
                  <a:pos x="30" y="9"/>
                </a:cxn>
                <a:cxn ang="0">
                  <a:pos x="30" y="53"/>
                </a:cxn>
              </a:cxnLst>
              <a:rect l="0" t="0" r="r" b="b"/>
              <a:pathLst>
                <a:path w="51" h="67">
                  <a:moveTo>
                    <a:pt x="30" y="53"/>
                  </a:moveTo>
                  <a:lnTo>
                    <a:pt x="30" y="53"/>
                  </a:lnTo>
                  <a:lnTo>
                    <a:pt x="31" y="61"/>
                  </a:lnTo>
                  <a:lnTo>
                    <a:pt x="33" y="64"/>
                  </a:lnTo>
                  <a:lnTo>
                    <a:pt x="35" y="67"/>
                  </a:lnTo>
                  <a:lnTo>
                    <a:pt x="35" y="67"/>
                  </a:lnTo>
                  <a:lnTo>
                    <a:pt x="16" y="67"/>
                  </a:lnTo>
                  <a:lnTo>
                    <a:pt x="16" y="67"/>
                  </a:lnTo>
                  <a:lnTo>
                    <a:pt x="16" y="67"/>
                  </a:lnTo>
                  <a:lnTo>
                    <a:pt x="19" y="64"/>
                  </a:lnTo>
                  <a:lnTo>
                    <a:pt x="20" y="61"/>
                  </a:lnTo>
                  <a:lnTo>
                    <a:pt x="20" y="53"/>
                  </a:lnTo>
                  <a:lnTo>
                    <a:pt x="20" y="9"/>
                  </a:lnTo>
                  <a:lnTo>
                    <a:pt x="12" y="9"/>
                  </a:lnTo>
                  <a:lnTo>
                    <a:pt x="12" y="9"/>
                  </a:lnTo>
                  <a:lnTo>
                    <a:pt x="6" y="9"/>
                  </a:lnTo>
                  <a:lnTo>
                    <a:pt x="2" y="10"/>
                  </a:lnTo>
                  <a:lnTo>
                    <a:pt x="0" y="13"/>
                  </a:lnTo>
                  <a:lnTo>
                    <a:pt x="0" y="13"/>
                  </a:lnTo>
                  <a:lnTo>
                    <a:pt x="3" y="0"/>
                  </a:lnTo>
                  <a:lnTo>
                    <a:pt x="3" y="0"/>
                  </a:lnTo>
                  <a:lnTo>
                    <a:pt x="3" y="0"/>
                  </a:lnTo>
                  <a:lnTo>
                    <a:pt x="7" y="2"/>
                  </a:lnTo>
                  <a:lnTo>
                    <a:pt x="9" y="2"/>
                  </a:lnTo>
                  <a:lnTo>
                    <a:pt x="46" y="2"/>
                  </a:lnTo>
                  <a:lnTo>
                    <a:pt x="46" y="2"/>
                  </a:lnTo>
                  <a:lnTo>
                    <a:pt x="51" y="0"/>
                  </a:lnTo>
                  <a:lnTo>
                    <a:pt x="51" y="0"/>
                  </a:lnTo>
                  <a:lnTo>
                    <a:pt x="49" y="13"/>
                  </a:lnTo>
                  <a:lnTo>
                    <a:pt x="47" y="13"/>
                  </a:lnTo>
                  <a:lnTo>
                    <a:pt x="47" y="13"/>
                  </a:lnTo>
                  <a:lnTo>
                    <a:pt x="46" y="10"/>
                  </a:lnTo>
                  <a:lnTo>
                    <a:pt x="44" y="9"/>
                  </a:lnTo>
                  <a:lnTo>
                    <a:pt x="39" y="9"/>
                  </a:lnTo>
                  <a:lnTo>
                    <a:pt x="30" y="9"/>
                  </a:lnTo>
                  <a:lnTo>
                    <a:pt x="30" y="5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3" name="Freeform 381"/>
            <p:cNvSpPr>
              <a:spLocks/>
            </p:cNvSpPr>
            <p:nvPr userDrawn="1"/>
          </p:nvSpPr>
          <p:spPr bwMode="auto">
            <a:xfrm>
              <a:off x="5526" y="3927"/>
              <a:ext cx="42" cy="55"/>
            </a:xfrm>
            <a:custGeom>
              <a:avLst/>
              <a:gdLst/>
              <a:ahLst/>
              <a:cxnLst>
                <a:cxn ang="0">
                  <a:pos x="37" y="51"/>
                </a:cxn>
                <a:cxn ang="0">
                  <a:pos x="37" y="51"/>
                </a:cxn>
                <a:cxn ang="0">
                  <a:pos x="37" y="59"/>
                </a:cxn>
                <a:cxn ang="0">
                  <a:pos x="38" y="61"/>
                </a:cxn>
                <a:cxn ang="0">
                  <a:pos x="42" y="65"/>
                </a:cxn>
                <a:cxn ang="0">
                  <a:pos x="42" y="65"/>
                </a:cxn>
                <a:cxn ang="0">
                  <a:pos x="22" y="65"/>
                </a:cxn>
                <a:cxn ang="0">
                  <a:pos x="22" y="65"/>
                </a:cxn>
                <a:cxn ang="0">
                  <a:pos x="22" y="65"/>
                </a:cxn>
                <a:cxn ang="0">
                  <a:pos x="24" y="62"/>
                </a:cxn>
                <a:cxn ang="0">
                  <a:pos x="26" y="59"/>
                </a:cxn>
                <a:cxn ang="0">
                  <a:pos x="26" y="51"/>
                </a:cxn>
                <a:cxn ang="0">
                  <a:pos x="26" y="36"/>
                </a:cxn>
                <a:cxn ang="0">
                  <a:pos x="10" y="10"/>
                </a:cxn>
                <a:cxn ang="0">
                  <a:pos x="10" y="10"/>
                </a:cxn>
                <a:cxn ang="0">
                  <a:pos x="6" y="3"/>
                </a:cxn>
                <a:cxn ang="0">
                  <a:pos x="4" y="2"/>
                </a:cxn>
                <a:cxn ang="0">
                  <a:pos x="0" y="0"/>
                </a:cxn>
                <a:cxn ang="0">
                  <a:pos x="10" y="0"/>
                </a:cxn>
                <a:cxn ang="0">
                  <a:pos x="10" y="0"/>
                </a:cxn>
                <a:cxn ang="0">
                  <a:pos x="13" y="0"/>
                </a:cxn>
                <a:cxn ang="0">
                  <a:pos x="17" y="2"/>
                </a:cxn>
                <a:cxn ang="0">
                  <a:pos x="33" y="28"/>
                </a:cxn>
                <a:cxn ang="0">
                  <a:pos x="45" y="10"/>
                </a:cxn>
                <a:cxn ang="0">
                  <a:pos x="45" y="10"/>
                </a:cxn>
                <a:cxn ang="0">
                  <a:pos x="46" y="7"/>
                </a:cxn>
                <a:cxn ang="0">
                  <a:pos x="46" y="5"/>
                </a:cxn>
                <a:cxn ang="0">
                  <a:pos x="46" y="2"/>
                </a:cxn>
                <a:cxn ang="0">
                  <a:pos x="43" y="0"/>
                </a:cxn>
                <a:cxn ang="0">
                  <a:pos x="43" y="0"/>
                </a:cxn>
                <a:cxn ang="0">
                  <a:pos x="61" y="0"/>
                </a:cxn>
                <a:cxn ang="0">
                  <a:pos x="37" y="36"/>
                </a:cxn>
                <a:cxn ang="0">
                  <a:pos x="37" y="51"/>
                </a:cxn>
              </a:cxnLst>
              <a:rect l="0" t="0" r="r" b="b"/>
              <a:pathLst>
                <a:path w="61" h="65">
                  <a:moveTo>
                    <a:pt x="37" y="51"/>
                  </a:moveTo>
                  <a:lnTo>
                    <a:pt x="37" y="51"/>
                  </a:lnTo>
                  <a:lnTo>
                    <a:pt x="37" y="59"/>
                  </a:lnTo>
                  <a:lnTo>
                    <a:pt x="38" y="61"/>
                  </a:lnTo>
                  <a:lnTo>
                    <a:pt x="42" y="65"/>
                  </a:lnTo>
                  <a:lnTo>
                    <a:pt x="42" y="65"/>
                  </a:lnTo>
                  <a:lnTo>
                    <a:pt x="22" y="65"/>
                  </a:lnTo>
                  <a:lnTo>
                    <a:pt x="22" y="65"/>
                  </a:lnTo>
                  <a:lnTo>
                    <a:pt x="22" y="65"/>
                  </a:lnTo>
                  <a:lnTo>
                    <a:pt x="24" y="62"/>
                  </a:lnTo>
                  <a:lnTo>
                    <a:pt x="26" y="59"/>
                  </a:lnTo>
                  <a:lnTo>
                    <a:pt x="26" y="51"/>
                  </a:lnTo>
                  <a:lnTo>
                    <a:pt x="26" y="36"/>
                  </a:lnTo>
                  <a:lnTo>
                    <a:pt x="10" y="10"/>
                  </a:lnTo>
                  <a:lnTo>
                    <a:pt x="10" y="10"/>
                  </a:lnTo>
                  <a:lnTo>
                    <a:pt x="6" y="3"/>
                  </a:lnTo>
                  <a:lnTo>
                    <a:pt x="4" y="2"/>
                  </a:lnTo>
                  <a:lnTo>
                    <a:pt x="0" y="0"/>
                  </a:lnTo>
                  <a:lnTo>
                    <a:pt x="10" y="0"/>
                  </a:lnTo>
                  <a:lnTo>
                    <a:pt x="10" y="0"/>
                  </a:lnTo>
                  <a:lnTo>
                    <a:pt x="13" y="0"/>
                  </a:lnTo>
                  <a:lnTo>
                    <a:pt x="17" y="2"/>
                  </a:lnTo>
                  <a:lnTo>
                    <a:pt x="33" y="28"/>
                  </a:lnTo>
                  <a:lnTo>
                    <a:pt x="45" y="10"/>
                  </a:lnTo>
                  <a:lnTo>
                    <a:pt x="45" y="10"/>
                  </a:lnTo>
                  <a:lnTo>
                    <a:pt x="46" y="7"/>
                  </a:lnTo>
                  <a:lnTo>
                    <a:pt x="46" y="5"/>
                  </a:lnTo>
                  <a:lnTo>
                    <a:pt x="46" y="2"/>
                  </a:lnTo>
                  <a:lnTo>
                    <a:pt x="43" y="0"/>
                  </a:lnTo>
                  <a:lnTo>
                    <a:pt x="43" y="0"/>
                  </a:lnTo>
                  <a:lnTo>
                    <a:pt x="61" y="0"/>
                  </a:lnTo>
                  <a:lnTo>
                    <a:pt x="37" y="36"/>
                  </a:lnTo>
                  <a:lnTo>
                    <a:pt x="37" y="51"/>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4" name="Freeform 382"/>
            <p:cNvSpPr>
              <a:spLocks noEditPoints="1"/>
            </p:cNvSpPr>
            <p:nvPr userDrawn="1"/>
          </p:nvSpPr>
          <p:spPr bwMode="auto">
            <a:xfrm>
              <a:off x="5592" y="3925"/>
              <a:ext cx="56" cy="58"/>
            </a:xfrm>
            <a:custGeom>
              <a:avLst/>
              <a:gdLst/>
              <a:ahLst/>
              <a:cxnLst>
                <a:cxn ang="0">
                  <a:pos x="72" y="35"/>
                </a:cxn>
                <a:cxn ang="0">
                  <a:pos x="70" y="48"/>
                </a:cxn>
                <a:cxn ang="0">
                  <a:pos x="61" y="59"/>
                </a:cxn>
                <a:cxn ang="0">
                  <a:pos x="50" y="66"/>
                </a:cxn>
                <a:cxn ang="0">
                  <a:pos x="35" y="69"/>
                </a:cxn>
                <a:cxn ang="0">
                  <a:pos x="29" y="69"/>
                </a:cxn>
                <a:cxn ang="0">
                  <a:pos x="16" y="64"/>
                </a:cxn>
                <a:cxn ang="0">
                  <a:pos x="6" y="54"/>
                </a:cxn>
                <a:cxn ang="0">
                  <a:pos x="1" y="42"/>
                </a:cxn>
                <a:cxn ang="0">
                  <a:pos x="0" y="35"/>
                </a:cxn>
                <a:cxn ang="0">
                  <a:pos x="2" y="21"/>
                </a:cxn>
                <a:cxn ang="0">
                  <a:pos x="11" y="10"/>
                </a:cxn>
                <a:cxn ang="0">
                  <a:pos x="22" y="3"/>
                </a:cxn>
                <a:cxn ang="0">
                  <a:pos x="37" y="0"/>
                </a:cxn>
                <a:cxn ang="0">
                  <a:pos x="44" y="1"/>
                </a:cxn>
                <a:cxn ang="0">
                  <a:pos x="57" y="6"/>
                </a:cxn>
                <a:cxn ang="0">
                  <a:pos x="66" y="16"/>
                </a:cxn>
                <a:cxn ang="0">
                  <a:pos x="71" y="27"/>
                </a:cxn>
                <a:cxn ang="0">
                  <a:pos x="72" y="35"/>
                </a:cxn>
                <a:cxn ang="0">
                  <a:pos x="11" y="33"/>
                </a:cxn>
                <a:cxn ang="0">
                  <a:pos x="13" y="44"/>
                </a:cxn>
                <a:cxn ang="0">
                  <a:pos x="18" y="53"/>
                </a:cxn>
                <a:cxn ang="0">
                  <a:pos x="26" y="59"/>
                </a:cxn>
                <a:cxn ang="0">
                  <a:pos x="37" y="62"/>
                </a:cxn>
                <a:cxn ang="0">
                  <a:pos x="42" y="62"/>
                </a:cxn>
                <a:cxn ang="0">
                  <a:pos x="51" y="58"/>
                </a:cxn>
                <a:cxn ang="0">
                  <a:pos x="57" y="51"/>
                </a:cxn>
                <a:cxn ang="0">
                  <a:pos x="60" y="42"/>
                </a:cxn>
                <a:cxn ang="0">
                  <a:pos x="61" y="36"/>
                </a:cxn>
                <a:cxn ang="0">
                  <a:pos x="59" y="26"/>
                </a:cxn>
                <a:cxn ang="0">
                  <a:pos x="55" y="16"/>
                </a:cxn>
                <a:cxn ang="0">
                  <a:pos x="46" y="10"/>
                </a:cxn>
                <a:cxn ang="0">
                  <a:pos x="37" y="8"/>
                </a:cxn>
                <a:cxn ang="0">
                  <a:pos x="31" y="9"/>
                </a:cxn>
                <a:cxn ang="0">
                  <a:pos x="22" y="13"/>
                </a:cxn>
                <a:cxn ang="0">
                  <a:pos x="15" y="19"/>
                </a:cxn>
                <a:cxn ang="0">
                  <a:pos x="12" y="28"/>
                </a:cxn>
                <a:cxn ang="0">
                  <a:pos x="11" y="33"/>
                </a:cxn>
              </a:cxnLst>
              <a:rect l="0" t="0" r="r" b="b"/>
              <a:pathLst>
                <a:path w="72" h="69">
                  <a:moveTo>
                    <a:pt x="72" y="35"/>
                  </a:moveTo>
                  <a:lnTo>
                    <a:pt x="72" y="35"/>
                  </a:lnTo>
                  <a:lnTo>
                    <a:pt x="71" y="42"/>
                  </a:lnTo>
                  <a:lnTo>
                    <a:pt x="70" y="48"/>
                  </a:lnTo>
                  <a:lnTo>
                    <a:pt x="66" y="54"/>
                  </a:lnTo>
                  <a:lnTo>
                    <a:pt x="61" y="59"/>
                  </a:lnTo>
                  <a:lnTo>
                    <a:pt x="56" y="64"/>
                  </a:lnTo>
                  <a:lnTo>
                    <a:pt x="50" y="66"/>
                  </a:lnTo>
                  <a:lnTo>
                    <a:pt x="43" y="69"/>
                  </a:lnTo>
                  <a:lnTo>
                    <a:pt x="35" y="69"/>
                  </a:lnTo>
                  <a:lnTo>
                    <a:pt x="35" y="69"/>
                  </a:lnTo>
                  <a:lnTo>
                    <a:pt x="29" y="69"/>
                  </a:lnTo>
                  <a:lnTo>
                    <a:pt x="22" y="66"/>
                  </a:lnTo>
                  <a:lnTo>
                    <a:pt x="16" y="64"/>
                  </a:lnTo>
                  <a:lnTo>
                    <a:pt x="11" y="59"/>
                  </a:lnTo>
                  <a:lnTo>
                    <a:pt x="6" y="54"/>
                  </a:lnTo>
                  <a:lnTo>
                    <a:pt x="2" y="49"/>
                  </a:lnTo>
                  <a:lnTo>
                    <a:pt x="1" y="42"/>
                  </a:lnTo>
                  <a:lnTo>
                    <a:pt x="0" y="35"/>
                  </a:lnTo>
                  <a:lnTo>
                    <a:pt x="0" y="35"/>
                  </a:lnTo>
                  <a:lnTo>
                    <a:pt x="1" y="28"/>
                  </a:lnTo>
                  <a:lnTo>
                    <a:pt x="2" y="21"/>
                  </a:lnTo>
                  <a:lnTo>
                    <a:pt x="6" y="16"/>
                  </a:lnTo>
                  <a:lnTo>
                    <a:pt x="11" y="10"/>
                  </a:lnTo>
                  <a:lnTo>
                    <a:pt x="16" y="6"/>
                  </a:lnTo>
                  <a:lnTo>
                    <a:pt x="22" y="3"/>
                  </a:lnTo>
                  <a:lnTo>
                    <a:pt x="29" y="1"/>
                  </a:lnTo>
                  <a:lnTo>
                    <a:pt x="37" y="0"/>
                  </a:lnTo>
                  <a:lnTo>
                    <a:pt x="37" y="0"/>
                  </a:lnTo>
                  <a:lnTo>
                    <a:pt x="44" y="1"/>
                  </a:lnTo>
                  <a:lnTo>
                    <a:pt x="51" y="4"/>
                  </a:lnTo>
                  <a:lnTo>
                    <a:pt x="57" y="6"/>
                  </a:lnTo>
                  <a:lnTo>
                    <a:pt x="62" y="11"/>
                  </a:lnTo>
                  <a:lnTo>
                    <a:pt x="66" y="16"/>
                  </a:lnTo>
                  <a:lnTo>
                    <a:pt x="70" y="21"/>
                  </a:lnTo>
                  <a:lnTo>
                    <a:pt x="71" y="27"/>
                  </a:lnTo>
                  <a:lnTo>
                    <a:pt x="72" y="35"/>
                  </a:lnTo>
                  <a:lnTo>
                    <a:pt x="72" y="35"/>
                  </a:lnTo>
                  <a:close/>
                  <a:moveTo>
                    <a:pt x="11" y="33"/>
                  </a:moveTo>
                  <a:lnTo>
                    <a:pt x="11" y="33"/>
                  </a:lnTo>
                  <a:lnTo>
                    <a:pt x="12" y="39"/>
                  </a:lnTo>
                  <a:lnTo>
                    <a:pt x="13" y="44"/>
                  </a:lnTo>
                  <a:lnTo>
                    <a:pt x="15" y="49"/>
                  </a:lnTo>
                  <a:lnTo>
                    <a:pt x="18" y="53"/>
                  </a:lnTo>
                  <a:lnTo>
                    <a:pt x="22" y="57"/>
                  </a:lnTo>
                  <a:lnTo>
                    <a:pt x="26" y="59"/>
                  </a:lnTo>
                  <a:lnTo>
                    <a:pt x="31" y="62"/>
                  </a:lnTo>
                  <a:lnTo>
                    <a:pt x="37" y="62"/>
                  </a:lnTo>
                  <a:lnTo>
                    <a:pt x="37" y="62"/>
                  </a:lnTo>
                  <a:lnTo>
                    <a:pt x="42" y="62"/>
                  </a:lnTo>
                  <a:lnTo>
                    <a:pt x="46" y="60"/>
                  </a:lnTo>
                  <a:lnTo>
                    <a:pt x="51" y="58"/>
                  </a:lnTo>
                  <a:lnTo>
                    <a:pt x="54" y="54"/>
                  </a:lnTo>
                  <a:lnTo>
                    <a:pt x="57" y="51"/>
                  </a:lnTo>
                  <a:lnTo>
                    <a:pt x="59" y="47"/>
                  </a:lnTo>
                  <a:lnTo>
                    <a:pt x="60" y="42"/>
                  </a:lnTo>
                  <a:lnTo>
                    <a:pt x="61" y="36"/>
                  </a:lnTo>
                  <a:lnTo>
                    <a:pt x="61" y="36"/>
                  </a:lnTo>
                  <a:lnTo>
                    <a:pt x="60" y="31"/>
                  </a:lnTo>
                  <a:lnTo>
                    <a:pt x="59" y="26"/>
                  </a:lnTo>
                  <a:lnTo>
                    <a:pt x="57" y="21"/>
                  </a:lnTo>
                  <a:lnTo>
                    <a:pt x="55" y="16"/>
                  </a:lnTo>
                  <a:lnTo>
                    <a:pt x="51" y="13"/>
                  </a:lnTo>
                  <a:lnTo>
                    <a:pt x="46" y="10"/>
                  </a:lnTo>
                  <a:lnTo>
                    <a:pt x="42" y="9"/>
                  </a:lnTo>
                  <a:lnTo>
                    <a:pt x="37" y="8"/>
                  </a:lnTo>
                  <a:lnTo>
                    <a:pt x="37" y="8"/>
                  </a:lnTo>
                  <a:lnTo>
                    <a:pt x="31" y="9"/>
                  </a:lnTo>
                  <a:lnTo>
                    <a:pt x="26" y="10"/>
                  </a:lnTo>
                  <a:lnTo>
                    <a:pt x="22" y="13"/>
                  </a:lnTo>
                  <a:lnTo>
                    <a:pt x="18" y="15"/>
                  </a:lnTo>
                  <a:lnTo>
                    <a:pt x="15" y="19"/>
                  </a:lnTo>
                  <a:lnTo>
                    <a:pt x="13" y="24"/>
                  </a:lnTo>
                  <a:lnTo>
                    <a:pt x="12" y="28"/>
                  </a:lnTo>
                  <a:lnTo>
                    <a:pt x="11" y="33"/>
                  </a:lnTo>
                  <a:lnTo>
                    <a:pt x="11" y="3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5" name="Freeform 383"/>
            <p:cNvSpPr>
              <a:spLocks/>
            </p:cNvSpPr>
            <p:nvPr userDrawn="1"/>
          </p:nvSpPr>
          <p:spPr bwMode="auto">
            <a:xfrm>
              <a:off x="5651" y="3925"/>
              <a:ext cx="29" cy="58"/>
            </a:xfrm>
            <a:custGeom>
              <a:avLst/>
              <a:gdLst/>
              <a:ahLst/>
              <a:cxnLst>
                <a:cxn ang="0">
                  <a:pos x="15" y="53"/>
                </a:cxn>
                <a:cxn ang="0">
                  <a:pos x="15" y="53"/>
                </a:cxn>
                <a:cxn ang="0">
                  <a:pos x="15" y="61"/>
                </a:cxn>
                <a:cxn ang="0">
                  <a:pos x="16" y="64"/>
                </a:cxn>
                <a:cxn ang="0">
                  <a:pos x="19" y="67"/>
                </a:cxn>
                <a:cxn ang="0">
                  <a:pos x="19" y="67"/>
                </a:cxn>
                <a:cxn ang="0">
                  <a:pos x="0" y="67"/>
                </a:cxn>
                <a:cxn ang="0">
                  <a:pos x="0" y="67"/>
                </a:cxn>
                <a:cxn ang="0">
                  <a:pos x="0" y="67"/>
                </a:cxn>
                <a:cxn ang="0">
                  <a:pos x="3" y="64"/>
                </a:cxn>
                <a:cxn ang="0">
                  <a:pos x="4" y="61"/>
                </a:cxn>
                <a:cxn ang="0">
                  <a:pos x="4" y="53"/>
                </a:cxn>
                <a:cxn ang="0">
                  <a:pos x="4" y="15"/>
                </a:cxn>
                <a:cxn ang="0">
                  <a:pos x="4" y="15"/>
                </a:cxn>
                <a:cxn ang="0">
                  <a:pos x="4" y="8"/>
                </a:cxn>
                <a:cxn ang="0">
                  <a:pos x="3" y="4"/>
                </a:cxn>
                <a:cxn ang="0">
                  <a:pos x="0" y="2"/>
                </a:cxn>
                <a:cxn ang="0">
                  <a:pos x="0" y="2"/>
                </a:cxn>
                <a:cxn ang="0">
                  <a:pos x="32" y="2"/>
                </a:cxn>
                <a:cxn ang="0">
                  <a:pos x="32" y="2"/>
                </a:cxn>
                <a:cxn ang="0">
                  <a:pos x="35" y="2"/>
                </a:cxn>
                <a:cxn ang="0">
                  <a:pos x="36" y="0"/>
                </a:cxn>
                <a:cxn ang="0">
                  <a:pos x="37" y="0"/>
                </a:cxn>
                <a:cxn ang="0">
                  <a:pos x="37" y="13"/>
                </a:cxn>
                <a:cxn ang="0">
                  <a:pos x="36" y="13"/>
                </a:cxn>
                <a:cxn ang="0">
                  <a:pos x="36" y="13"/>
                </a:cxn>
                <a:cxn ang="0">
                  <a:pos x="33" y="10"/>
                </a:cxn>
                <a:cxn ang="0">
                  <a:pos x="31" y="9"/>
                </a:cxn>
                <a:cxn ang="0">
                  <a:pos x="25" y="9"/>
                </a:cxn>
                <a:cxn ang="0">
                  <a:pos x="25" y="9"/>
                </a:cxn>
                <a:cxn ang="0">
                  <a:pos x="15" y="9"/>
                </a:cxn>
                <a:cxn ang="0">
                  <a:pos x="15" y="27"/>
                </a:cxn>
                <a:cxn ang="0">
                  <a:pos x="26" y="27"/>
                </a:cxn>
                <a:cxn ang="0">
                  <a:pos x="26" y="27"/>
                </a:cxn>
                <a:cxn ang="0">
                  <a:pos x="31" y="27"/>
                </a:cxn>
                <a:cxn ang="0">
                  <a:pos x="31" y="27"/>
                </a:cxn>
                <a:cxn ang="0">
                  <a:pos x="31" y="37"/>
                </a:cxn>
                <a:cxn ang="0">
                  <a:pos x="31" y="37"/>
                </a:cxn>
                <a:cxn ang="0">
                  <a:pos x="31" y="37"/>
                </a:cxn>
                <a:cxn ang="0">
                  <a:pos x="28" y="36"/>
                </a:cxn>
                <a:cxn ang="0">
                  <a:pos x="27" y="35"/>
                </a:cxn>
                <a:cxn ang="0">
                  <a:pos x="22" y="35"/>
                </a:cxn>
                <a:cxn ang="0">
                  <a:pos x="15" y="35"/>
                </a:cxn>
                <a:cxn ang="0">
                  <a:pos x="15" y="53"/>
                </a:cxn>
              </a:cxnLst>
              <a:rect l="0" t="0" r="r" b="b"/>
              <a:pathLst>
                <a:path w="37" h="67">
                  <a:moveTo>
                    <a:pt x="15" y="53"/>
                  </a:moveTo>
                  <a:lnTo>
                    <a:pt x="15" y="53"/>
                  </a:lnTo>
                  <a:lnTo>
                    <a:pt x="15" y="61"/>
                  </a:lnTo>
                  <a:lnTo>
                    <a:pt x="16" y="64"/>
                  </a:lnTo>
                  <a:lnTo>
                    <a:pt x="19" y="67"/>
                  </a:lnTo>
                  <a:lnTo>
                    <a:pt x="19" y="67"/>
                  </a:lnTo>
                  <a:lnTo>
                    <a:pt x="0" y="67"/>
                  </a:lnTo>
                  <a:lnTo>
                    <a:pt x="0" y="67"/>
                  </a:lnTo>
                  <a:lnTo>
                    <a:pt x="0" y="67"/>
                  </a:lnTo>
                  <a:lnTo>
                    <a:pt x="3" y="64"/>
                  </a:lnTo>
                  <a:lnTo>
                    <a:pt x="4" y="61"/>
                  </a:lnTo>
                  <a:lnTo>
                    <a:pt x="4" y="53"/>
                  </a:lnTo>
                  <a:lnTo>
                    <a:pt x="4" y="15"/>
                  </a:lnTo>
                  <a:lnTo>
                    <a:pt x="4" y="15"/>
                  </a:lnTo>
                  <a:lnTo>
                    <a:pt x="4" y="8"/>
                  </a:lnTo>
                  <a:lnTo>
                    <a:pt x="3" y="4"/>
                  </a:lnTo>
                  <a:lnTo>
                    <a:pt x="0" y="2"/>
                  </a:lnTo>
                  <a:lnTo>
                    <a:pt x="0" y="2"/>
                  </a:lnTo>
                  <a:lnTo>
                    <a:pt x="32" y="2"/>
                  </a:lnTo>
                  <a:lnTo>
                    <a:pt x="32" y="2"/>
                  </a:lnTo>
                  <a:lnTo>
                    <a:pt x="35" y="2"/>
                  </a:lnTo>
                  <a:lnTo>
                    <a:pt x="36" y="0"/>
                  </a:lnTo>
                  <a:lnTo>
                    <a:pt x="37" y="0"/>
                  </a:lnTo>
                  <a:lnTo>
                    <a:pt x="37" y="13"/>
                  </a:lnTo>
                  <a:lnTo>
                    <a:pt x="36" y="13"/>
                  </a:lnTo>
                  <a:lnTo>
                    <a:pt x="36" y="13"/>
                  </a:lnTo>
                  <a:lnTo>
                    <a:pt x="33" y="10"/>
                  </a:lnTo>
                  <a:lnTo>
                    <a:pt x="31" y="9"/>
                  </a:lnTo>
                  <a:lnTo>
                    <a:pt x="25" y="9"/>
                  </a:lnTo>
                  <a:lnTo>
                    <a:pt x="25" y="9"/>
                  </a:lnTo>
                  <a:lnTo>
                    <a:pt x="15" y="9"/>
                  </a:lnTo>
                  <a:lnTo>
                    <a:pt x="15" y="27"/>
                  </a:lnTo>
                  <a:lnTo>
                    <a:pt x="26" y="27"/>
                  </a:lnTo>
                  <a:lnTo>
                    <a:pt x="26" y="27"/>
                  </a:lnTo>
                  <a:lnTo>
                    <a:pt x="31" y="27"/>
                  </a:lnTo>
                  <a:lnTo>
                    <a:pt x="31" y="27"/>
                  </a:lnTo>
                  <a:lnTo>
                    <a:pt x="31" y="37"/>
                  </a:lnTo>
                  <a:lnTo>
                    <a:pt x="31" y="37"/>
                  </a:lnTo>
                  <a:lnTo>
                    <a:pt x="31" y="37"/>
                  </a:lnTo>
                  <a:lnTo>
                    <a:pt x="28" y="36"/>
                  </a:lnTo>
                  <a:lnTo>
                    <a:pt x="27" y="35"/>
                  </a:lnTo>
                  <a:lnTo>
                    <a:pt x="22" y="35"/>
                  </a:lnTo>
                  <a:lnTo>
                    <a:pt x="15" y="35"/>
                  </a:lnTo>
                  <a:lnTo>
                    <a:pt x="15" y="5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6" name="Freeform 384"/>
            <p:cNvSpPr>
              <a:spLocks noEditPoints="1"/>
            </p:cNvSpPr>
            <p:nvPr userDrawn="1"/>
          </p:nvSpPr>
          <p:spPr bwMode="auto">
            <a:xfrm>
              <a:off x="5702" y="3927"/>
              <a:ext cx="50" cy="55"/>
            </a:xfrm>
            <a:custGeom>
              <a:avLst/>
              <a:gdLst/>
              <a:ahLst/>
              <a:cxnLst>
                <a:cxn ang="0">
                  <a:pos x="21" y="40"/>
                </a:cxn>
                <a:cxn ang="0">
                  <a:pos x="16" y="54"/>
                </a:cxn>
                <a:cxn ang="0">
                  <a:pos x="16" y="54"/>
                </a:cxn>
                <a:cxn ang="0">
                  <a:pos x="15" y="57"/>
                </a:cxn>
                <a:cxn ang="0">
                  <a:pos x="15" y="61"/>
                </a:cxn>
                <a:cxn ang="0">
                  <a:pos x="15" y="62"/>
                </a:cxn>
                <a:cxn ang="0">
                  <a:pos x="19" y="65"/>
                </a:cxn>
                <a:cxn ang="0">
                  <a:pos x="19" y="65"/>
                </a:cxn>
                <a:cxn ang="0">
                  <a:pos x="0" y="65"/>
                </a:cxn>
                <a:cxn ang="0">
                  <a:pos x="0" y="65"/>
                </a:cxn>
                <a:cxn ang="0">
                  <a:pos x="0" y="65"/>
                </a:cxn>
                <a:cxn ang="0">
                  <a:pos x="4" y="61"/>
                </a:cxn>
                <a:cxn ang="0">
                  <a:pos x="7" y="59"/>
                </a:cxn>
                <a:cxn ang="0">
                  <a:pos x="10" y="50"/>
                </a:cxn>
                <a:cxn ang="0">
                  <a:pos x="26" y="10"/>
                </a:cxn>
                <a:cxn ang="0">
                  <a:pos x="26" y="10"/>
                </a:cxn>
                <a:cxn ang="0">
                  <a:pos x="27" y="3"/>
                </a:cxn>
                <a:cxn ang="0">
                  <a:pos x="27" y="1"/>
                </a:cxn>
                <a:cxn ang="0">
                  <a:pos x="25" y="0"/>
                </a:cxn>
                <a:cxn ang="0">
                  <a:pos x="25" y="0"/>
                </a:cxn>
                <a:cxn ang="0">
                  <a:pos x="41" y="0"/>
                </a:cxn>
                <a:cxn ang="0">
                  <a:pos x="61" y="50"/>
                </a:cxn>
                <a:cxn ang="0">
                  <a:pos x="61" y="50"/>
                </a:cxn>
                <a:cxn ang="0">
                  <a:pos x="64" y="59"/>
                </a:cxn>
                <a:cxn ang="0">
                  <a:pos x="67" y="61"/>
                </a:cxn>
                <a:cxn ang="0">
                  <a:pos x="70" y="65"/>
                </a:cxn>
                <a:cxn ang="0">
                  <a:pos x="70" y="65"/>
                </a:cxn>
                <a:cxn ang="0">
                  <a:pos x="51" y="65"/>
                </a:cxn>
                <a:cxn ang="0">
                  <a:pos x="51" y="65"/>
                </a:cxn>
                <a:cxn ang="0">
                  <a:pos x="51" y="65"/>
                </a:cxn>
                <a:cxn ang="0">
                  <a:pos x="53" y="62"/>
                </a:cxn>
                <a:cxn ang="0">
                  <a:pos x="54" y="61"/>
                </a:cxn>
                <a:cxn ang="0">
                  <a:pos x="52" y="54"/>
                </a:cxn>
                <a:cxn ang="0">
                  <a:pos x="46" y="40"/>
                </a:cxn>
                <a:cxn ang="0">
                  <a:pos x="21" y="40"/>
                </a:cxn>
                <a:cxn ang="0">
                  <a:pos x="34" y="8"/>
                </a:cxn>
                <a:cxn ang="0">
                  <a:pos x="24" y="33"/>
                </a:cxn>
                <a:cxn ang="0">
                  <a:pos x="43" y="33"/>
                </a:cxn>
                <a:cxn ang="0">
                  <a:pos x="34" y="8"/>
                </a:cxn>
              </a:cxnLst>
              <a:rect l="0" t="0" r="r" b="b"/>
              <a:pathLst>
                <a:path w="70" h="65">
                  <a:moveTo>
                    <a:pt x="21" y="40"/>
                  </a:moveTo>
                  <a:lnTo>
                    <a:pt x="16" y="54"/>
                  </a:lnTo>
                  <a:lnTo>
                    <a:pt x="16" y="54"/>
                  </a:lnTo>
                  <a:lnTo>
                    <a:pt x="15" y="57"/>
                  </a:lnTo>
                  <a:lnTo>
                    <a:pt x="15" y="61"/>
                  </a:lnTo>
                  <a:lnTo>
                    <a:pt x="15" y="62"/>
                  </a:lnTo>
                  <a:lnTo>
                    <a:pt x="19" y="65"/>
                  </a:lnTo>
                  <a:lnTo>
                    <a:pt x="19" y="65"/>
                  </a:lnTo>
                  <a:lnTo>
                    <a:pt x="0" y="65"/>
                  </a:lnTo>
                  <a:lnTo>
                    <a:pt x="0" y="65"/>
                  </a:lnTo>
                  <a:lnTo>
                    <a:pt x="0" y="65"/>
                  </a:lnTo>
                  <a:lnTo>
                    <a:pt x="4" y="61"/>
                  </a:lnTo>
                  <a:lnTo>
                    <a:pt x="7" y="59"/>
                  </a:lnTo>
                  <a:lnTo>
                    <a:pt x="10" y="50"/>
                  </a:lnTo>
                  <a:lnTo>
                    <a:pt x="26" y="10"/>
                  </a:lnTo>
                  <a:lnTo>
                    <a:pt x="26" y="10"/>
                  </a:lnTo>
                  <a:lnTo>
                    <a:pt x="27" y="3"/>
                  </a:lnTo>
                  <a:lnTo>
                    <a:pt x="27" y="1"/>
                  </a:lnTo>
                  <a:lnTo>
                    <a:pt x="25" y="0"/>
                  </a:lnTo>
                  <a:lnTo>
                    <a:pt x="25" y="0"/>
                  </a:lnTo>
                  <a:lnTo>
                    <a:pt x="41" y="0"/>
                  </a:lnTo>
                  <a:lnTo>
                    <a:pt x="61" y="50"/>
                  </a:lnTo>
                  <a:lnTo>
                    <a:pt x="61" y="50"/>
                  </a:lnTo>
                  <a:lnTo>
                    <a:pt x="64" y="59"/>
                  </a:lnTo>
                  <a:lnTo>
                    <a:pt x="67" y="61"/>
                  </a:lnTo>
                  <a:lnTo>
                    <a:pt x="70" y="65"/>
                  </a:lnTo>
                  <a:lnTo>
                    <a:pt x="70" y="65"/>
                  </a:lnTo>
                  <a:lnTo>
                    <a:pt x="51" y="65"/>
                  </a:lnTo>
                  <a:lnTo>
                    <a:pt x="51" y="65"/>
                  </a:lnTo>
                  <a:lnTo>
                    <a:pt x="51" y="65"/>
                  </a:lnTo>
                  <a:lnTo>
                    <a:pt x="53" y="62"/>
                  </a:lnTo>
                  <a:lnTo>
                    <a:pt x="54" y="61"/>
                  </a:lnTo>
                  <a:lnTo>
                    <a:pt x="52" y="54"/>
                  </a:lnTo>
                  <a:lnTo>
                    <a:pt x="46" y="40"/>
                  </a:lnTo>
                  <a:lnTo>
                    <a:pt x="21" y="40"/>
                  </a:lnTo>
                  <a:close/>
                  <a:moveTo>
                    <a:pt x="34" y="8"/>
                  </a:moveTo>
                  <a:lnTo>
                    <a:pt x="24" y="33"/>
                  </a:lnTo>
                  <a:lnTo>
                    <a:pt x="43" y="33"/>
                  </a:lnTo>
                  <a:lnTo>
                    <a:pt x="34" y="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7" name="Freeform 385"/>
            <p:cNvSpPr>
              <a:spLocks/>
            </p:cNvSpPr>
            <p:nvPr userDrawn="1"/>
          </p:nvSpPr>
          <p:spPr bwMode="auto">
            <a:xfrm>
              <a:off x="5760" y="3927"/>
              <a:ext cx="43" cy="55"/>
            </a:xfrm>
            <a:custGeom>
              <a:avLst/>
              <a:gdLst/>
              <a:ahLst/>
              <a:cxnLst>
                <a:cxn ang="0">
                  <a:pos x="23" y="0"/>
                </a:cxn>
                <a:cxn ang="0">
                  <a:pos x="23" y="0"/>
                </a:cxn>
                <a:cxn ang="0">
                  <a:pos x="32" y="1"/>
                </a:cxn>
                <a:cxn ang="0">
                  <a:pos x="38" y="5"/>
                </a:cxn>
                <a:cxn ang="0">
                  <a:pos x="42" y="10"/>
                </a:cxn>
                <a:cxn ang="0">
                  <a:pos x="43" y="16"/>
                </a:cxn>
                <a:cxn ang="0">
                  <a:pos x="43" y="16"/>
                </a:cxn>
                <a:cxn ang="0">
                  <a:pos x="42" y="22"/>
                </a:cxn>
                <a:cxn ang="0">
                  <a:pos x="38" y="27"/>
                </a:cxn>
                <a:cxn ang="0">
                  <a:pos x="33" y="30"/>
                </a:cxn>
                <a:cxn ang="0">
                  <a:pos x="28" y="33"/>
                </a:cxn>
                <a:cxn ang="0">
                  <a:pos x="42" y="51"/>
                </a:cxn>
                <a:cxn ang="0">
                  <a:pos x="42" y="51"/>
                </a:cxn>
                <a:cxn ang="0">
                  <a:pos x="49" y="59"/>
                </a:cxn>
                <a:cxn ang="0">
                  <a:pos x="58" y="65"/>
                </a:cxn>
                <a:cxn ang="0">
                  <a:pos x="49" y="65"/>
                </a:cxn>
                <a:cxn ang="0">
                  <a:pos x="49" y="65"/>
                </a:cxn>
                <a:cxn ang="0">
                  <a:pos x="42" y="63"/>
                </a:cxn>
                <a:cxn ang="0">
                  <a:pos x="39" y="62"/>
                </a:cxn>
                <a:cxn ang="0">
                  <a:pos x="37" y="60"/>
                </a:cxn>
                <a:cxn ang="0">
                  <a:pos x="26" y="45"/>
                </a:cxn>
                <a:cxn ang="0">
                  <a:pos x="16" y="30"/>
                </a:cxn>
                <a:cxn ang="0">
                  <a:pos x="16" y="30"/>
                </a:cxn>
                <a:cxn ang="0">
                  <a:pos x="22" y="29"/>
                </a:cxn>
                <a:cxn ang="0">
                  <a:pos x="28" y="27"/>
                </a:cxn>
                <a:cxn ang="0">
                  <a:pos x="32" y="23"/>
                </a:cxn>
                <a:cxn ang="0">
                  <a:pos x="33" y="19"/>
                </a:cxn>
                <a:cxn ang="0">
                  <a:pos x="33" y="17"/>
                </a:cxn>
                <a:cxn ang="0">
                  <a:pos x="33" y="17"/>
                </a:cxn>
                <a:cxn ang="0">
                  <a:pos x="32" y="12"/>
                </a:cxn>
                <a:cxn ang="0">
                  <a:pos x="30" y="8"/>
                </a:cxn>
                <a:cxn ang="0">
                  <a:pos x="26" y="6"/>
                </a:cxn>
                <a:cxn ang="0">
                  <a:pos x="21" y="6"/>
                </a:cxn>
                <a:cxn ang="0">
                  <a:pos x="21" y="6"/>
                </a:cxn>
                <a:cxn ang="0">
                  <a:pos x="14" y="6"/>
                </a:cxn>
                <a:cxn ang="0">
                  <a:pos x="14" y="51"/>
                </a:cxn>
                <a:cxn ang="0">
                  <a:pos x="14" y="51"/>
                </a:cxn>
                <a:cxn ang="0">
                  <a:pos x="15" y="59"/>
                </a:cxn>
                <a:cxn ang="0">
                  <a:pos x="16" y="62"/>
                </a:cxn>
                <a:cxn ang="0">
                  <a:pos x="19" y="65"/>
                </a:cxn>
                <a:cxn ang="0">
                  <a:pos x="19" y="65"/>
                </a:cxn>
                <a:cxn ang="0">
                  <a:pos x="0" y="65"/>
                </a:cxn>
                <a:cxn ang="0">
                  <a:pos x="0" y="65"/>
                </a:cxn>
                <a:cxn ang="0">
                  <a:pos x="0" y="65"/>
                </a:cxn>
                <a:cxn ang="0">
                  <a:pos x="3" y="62"/>
                </a:cxn>
                <a:cxn ang="0">
                  <a:pos x="4" y="59"/>
                </a:cxn>
                <a:cxn ang="0">
                  <a:pos x="4" y="51"/>
                </a:cxn>
                <a:cxn ang="0">
                  <a:pos x="4" y="13"/>
                </a:cxn>
                <a:cxn ang="0">
                  <a:pos x="4" y="13"/>
                </a:cxn>
                <a:cxn ang="0">
                  <a:pos x="4" y="6"/>
                </a:cxn>
                <a:cxn ang="0">
                  <a:pos x="3" y="2"/>
                </a:cxn>
                <a:cxn ang="0">
                  <a:pos x="0" y="0"/>
                </a:cxn>
                <a:cxn ang="0">
                  <a:pos x="0" y="0"/>
                </a:cxn>
                <a:cxn ang="0">
                  <a:pos x="23" y="0"/>
                </a:cxn>
              </a:cxnLst>
              <a:rect l="0" t="0" r="r" b="b"/>
              <a:pathLst>
                <a:path w="58" h="65">
                  <a:moveTo>
                    <a:pt x="23" y="0"/>
                  </a:moveTo>
                  <a:lnTo>
                    <a:pt x="23" y="0"/>
                  </a:lnTo>
                  <a:lnTo>
                    <a:pt x="32" y="1"/>
                  </a:lnTo>
                  <a:lnTo>
                    <a:pt x="38" y="5"/>
                  </a:lnTo>
                  <a:lnTo>
                    <a:pt x="42" y="10"/>
                  </a:lnTo>
                  <a:lnTo>
                    <a:pt x="43" y="16"/>
                  </a:lnTo>
                  <a:lnTo>
                    <a:pt x="43" y="16"/>
                  </a:lnTo>
                  <a:lnTo>
                    <a:pt x="42" y="22"/>
                  </a:lnTo>
                  <a:lnTo>
                    <a:pt x="38" y="27"/>
                  </a:lnTo>
                  <a:lnTo>
                    <a:pt x="33" y="30"/>
                  </a:lnTo>
                  <a:lnTo>
                    <a:pt x="28" y="33"/>
                  </a:lnTo>
                  <a:lnTo>
                    <a:pt x="42" y="51"/>
                  </a:lnTo>
                  <a:lnTo>
                    <a:pt x="42" y="51"/>
                  </a:lnTo>
                  <a:lnTo>
                    <a:pt x="49" y="59"/>
                  </a:lnTo>
                  <a:lnTo>
                    <a:pt x="58" y="65"/>
                  </a:lnTo>
                  <a:lnTo>
                    <a:pt x="49" y="65"/>
                  </a:lnTo>
                  <a:lnTo>
                    <a:pt x="49" y="65"/>
                  </a:lnTo>
                  <a:lnTo>
                    <a:pt x="42" y="63"/>
                  </a:lnTo>
                  <a:lnTo>
                    <a:pt x="39" y="62"/>
                  </a:lnTo>
                  <a:lnTo>
                    <a:pt x="37" y="60"/>
                  </a:lnTo>
                  <a:lnTo>
                    <a:pt x="26" y="45"/>
                  </a:lnTo>
                  <a:lnTo>
                    <a:pt x="16" y="30"/>
                  </a:lnTo>
                  <a:lnTo>
                    <a:pt x="16" y="30"/>
                  </a:lnTo>
                  <a:lnTo>
                    <a:pt x="22" y="29"/>
                  </a:lnTo>
                  <a:lnTo>
                    <a:pt x="28" y="27"/>
                  </a:lnTo>
                  <a:lnTo>
                    <a:pt x="32" y="23"/>
                  </a:lnTo>
                  <a:lnTo>
                    <a:pt x="33" y="19"/>
                  </a:lnTo>
                  <a:lnTo>
                    <a:pt x="33" y="17"/>
                  </a:lnTo>
                  <a:lnTo>
                    <a:pt x="33" y="17"/>
                  </a:lnTo>
                  <a:lnTo>
                    <a:pt x="32" y="12"/>
                  </a:lnTo>
                  <a:lnTo>
                    <a:pt x="30" y="8"/>
                  </a:lnTo>
                  <a:lnTo>
                    <a:pt x="26" y="6"/>
                  </a:lnTo>
                  <a:lnTo>
                    <a:pt x="21" y="6"/>
                  </a:lnTo>
                  <a:lnTo>
                    <a:pt x="21" y="6"/>
                  </a:lnTo>
                  <a:lnTo>
                    <a:pt x="14" y="6"/>
                  </a:lnTo>
                  <a:lnTo>
                    <a:pt x="14" y="51"/>
                  </a:lnTo>
                  <a:lnTo>
                    <a:pt x="14" y="51"/>
                  </a:lnTo>
                  <a:lnTo>
                    <a:pt x="15" y="59"/>
                  </a:lnTo>
                  <a:lnTo>
                    <a:pt x="16" y="62"/>
                  </a:lnTo>
                  <a:lnTo>
                    <a:pt x="19" y="65"/>
                  </a:lnTo>
                  <a:lnTo>
                    <a:pt x="19" y="65"/>
                  </a:lnTo>
                  <a:lnTo>
                    <a:pt x="0" y="65"/>
                  </a:lnTo>
                  <a:lnTo>
                    <a:pt x="0" y="65"/>
                  </a:lnTo>
                  <a:lnTo>
                    <a:pt x="0" y="65"/>
                  </a:lnTo>
                  <a:lnTo>
                    <a:pt x="3" y="62"/>
                  </a:lnTo>
                  <a:lnTo>
                    <a:pt x="4" y="59"/>
                  </a:lnTo>
                  <a:lnTo>
                    <a:pt x="4" y="51"/>
                  </a:lnTo>
                  <a:lnTo>
                    <a:pt x="4" y="13"/>
                  </a:lnTo>
                  <a:lnTo>
                    <a:pt x="4" y="13"/>
                  </a:lnTo>
                  <a:lnTo>
                    <a:pt x="4" y="6"/>
                  </a:lnTo>
                  <a:lnTo>
                    <a:pt x="3" y="2"/>
                  </a:lnTo>
                  <a:lnTo>
                    <a:pt x="0" y="0"/>
                  </a:lnTo>
                  <a:lnTo>
                    <a:pt x="0" y="0"/>
                  </a:lnTo>
                  <a:lnTo>
                    <a:pt x="23" y="0"/>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8" name="Freeform 386"/>
            <p:cNvSpPr>
              <a:spLocks noEditPoints="1"/>
            </p:cNvSpPr>
            <p:nvPr userDrawn="1"/>
          </p:nvSpPr>
          <p:spPr bwMode="auto">
            <a:xfrm>
              <a:off x="5800" y="3927"/>
              <a:ext cx="43" cy="55"/>
            </a:xfrm>
            <a:custGeom>
              <a:avLst/>
              <a:gdLst/>
              <a:ahLst/>
              <a:cxnLst>
                <a:cxn ang="0">
                  <a:pos x="5" y="13"/>
                </a:cxn>
                <a:cxn ang="0">
                  <a:pos x="5" y="13"/>
                </a:cxn>
                <a:cxn ang="0">
                  <a:pos x="4" y="6"/>
                </a:cxn>
                <a:cxn ang="0">
                  <a:pos x="2" y="2"/>
                </a:cxn>
                <a:cxn ang="0">
                  <a:pos x="0" y="0"/>
                </a:cxn>
                <a:cxn ang="0">
                  <a:pos x="0" y="0"/>
                </a:cxn>
                <a:cxn ang="0">
                  <a:pos x="18" y="0"/>
                </a:cxn>
                <a:cxn ang="0">
                  <a:pos x="18" y="0"/>
                </a:cxn>
                <a:cxn ang="0">
                  <a:pos x="18" y="0"/>
                </a:cxn>
                <a:cxn ang="0">
                  <a:pos x="16" y="2"/>
                </a:cxn>
                <a:cxn ang="0">
                  <a:pos x="15" y="6"/>
                </a:cxn>
                <a:cxn ang="0">
                  <a:pos x="15" y="13"/>
                </a:cxn>
                <a:cxn ang="0">
                  <a:pos x="15" y="51"/>
                </a:cxn>
                <a:cxn ang="0">
                  <a:pos x="15" y="51"/>
                </a:cxn>
                <a:cxn ang="0">
                  <a:pos x="15" y="59"/>
                </a:cxn>
                <a:cxn ang="0">
                  <a:pos x="16" y="62"/>
                </a:cxn>
                <a:cxn ang="0">
                  <a:pos x="18" y="65"/>
                </a:cxn>
                <a:cxn ang="0">
                  <a:pos x="18" y="65"/>
                </a:cxn>
                <a:cxn ang="0">
                  <a:pos x="0" y="65"/>
                </a:cxn>
                <a:cxn ang="0">
                  <a:pos x="0" y="65"/>
                </a:cxn>
                <a:cxn ang="0">
                  <a:pos x="0" y="65"/>
                </a:cxn>
                <a:cxn ang="0">
                  <a:pos x="2" y="62"/>
                </a:cxn>
                <a:cxn ang="0">
                  <a:pos x="4" y="59"/>
                </a:cxn>
                <a:cxn ang="0">
                  <a:pos x="5" y="51"/>
                </a:cxn>
                <a:cxn ang="0">
                  <a:pos x="5" y="13"/>
                </a:cxn>
                <a:cxn ang="0">
                  <a:pos x="28" y="13"/>
                </a:cxn>
                <a:cxn ang="0">
                  <a:pos x="28" y="13"/>
                </a:cxn>
                <a:cxn ang="0">
                  <a:pos x="32" y="10"/>
                </a:cxn>
                <a:cxn ang="0">
                  <a:pos x="34" y="6"/>
                </a:cxn>
                <a:cxn ang="0">
                  <a:pos x="34" y="2"/>
                </a:cxn>
                <a:cxn ang="0">
                  <a:pos x="33" y="1"/>
                </a:cxn>
                <a:cxn ang="0">
                  <a:pos x="32" y="0"/>
                </a:cxn>
                <a:cxn ang="0">
                  <a:pos x="32" y="0"/>
                </a:cxn>
                <a:cxn ang="0">
                  <a:pos x="49" y="0"/>
                </a:cxn>
                <a:cxn ang="0">
                  <a:pos x="49" y="0"/>
                </a:cxn>
                <a:cxn ang="0">
                  <a:pos x="27" y="29"/>
                </a:cxn>
                <a:cxn ang="0">
                  <a:pos x="46" y="55"/>
                </a:cxn>
                <a:cxn ang="0">
                  <a:pos x="46" y="55"/>
                </a:cxn>
                <a:cxn ang="0">
                  <a:pos x="51" y="60"/>
                </a:cxn>
                <a:cxn ang="0">
                  <a:pos x="57" y="65"/>
                </a:cxn>
                <a:cxn ang="0">
                  <a:pos x="57" y="65"/>
                </a:cxn>
                <a:cxn ang="0">
                  <a:pos x="49" y="65"/>
                </a:cxn>
                <a:cxn ang="0">
                  <a:pos x="49" y="65"/>
                </a:cxn>
                <a:cxn ang="0">
                  <a:pos x="42" y="63"/>
                </a:cxn>
                <a:cxn ang="0">
                  <a:pos x="38" y="60"/>
                </a:cxn>
                <a:cxn ang="0">
                  <a:pos x="16" y="30"/>
                </a:cxn>
                <a:cxn ang="0">
                  <a:pos x="28" y="13"/>
                </a:cxn>
              </a:cxnLst>
              <a:rect l="0" t="0" r="r" b="b"/>
              <a:pathLst>
                <a:path w="57" h="65">
                  <a:moveTo>
                    <a:pt x="5" y="13"/>
                  </a:moveTo>
                  <a:lnTo>
                    <a:pt x="5" y="13"/>
                  </a:lnTo>
                  <a:lnTo>
                    <a:pt x="4" y="6"/>
                  </a:lnTo>
                  <a:lnTo>
                    <a:pt x="2" y="2"/>
                  </a:lnTo>
                  <a:lnTo>
                    <a:pt x="0" y="0"/>
                  </a:lnTo>
                  <a:lnTo>
                    <a:pt x="0" y="0"/>
                  </a:lnTo>
                  <a:lnTo>
                    <a:pt x="18" y="0"/>
                  </a:lnTo>
                  <a:lnTo>
                    <a:pt x="18" y="0"/>
                  </a:lnTo>
                  <a:lnTo>
                    <a:pt x="18" y="0"/>
                  </a:lnTo>
                  <a:lnTo>
                    <a:pt x="16" y="2"/>
                  </a:lnTo>
                  <a:lnTo>
                    <a:pt x="15" y="6"/>
                  </a:lnTo>
                  <a:lnTo>
                    <a:pt x="15" y="13"/>
                  </a:lnTo>
                  <a:lnTo>
                    <a:pt x="15" y="51"/>
                  </a:lnTo>
                  <a:lnTo>
                    <a:pt x="15" y="51"/>
                  </a:lnTo>
                  <a:lnTo>
                    <a:pt x="15" y="59"/>
                  </a:lnTo>
                  <a:lnTo>
                    <a:pt x="16" y="62"/>
                  </a:lnTo>
                  <a:lnTo>
                    <a:pt x="18" y="65"/>
                  </a:lnTo>
                  <a:lnTo>
                    <a:pt x="18" y="65"/>
                  </a:lnTo>
                  <a:lnTo>
                    <a:pt x="0" y="65"/>
                  </a:lnTo>
                  <a:lnTo>
                    <a:pt x="0" y="65"/>
                  </a:lnTo>
                  <a:lnTo>
                    <a:pt x="0" y="65"/>
                  </a:lnTo>
                  <a:lnTo>
                    <a:pt x="2" y="62"/>
                  </a:lnTo>
                  <a:lnTo>
                    <a:pt x="4" y="59"/>
                  </a:lnTo>
                  <a:lnTo>
                    <a:pt x="5" y="51"/>
                  </a:lnTo>
                  <a:lnTo>
                    <a:pt x="5" y="13"/>
                  </a:lnTo>
                  <a:close/>
                  <a:moveTo>
                    <a:pt x="28" y="13"/>
                  </a:moveTo>
                  <a:lnTo>
                    <a:pt x="28" y="13"/>
                  </a:lnTo>
                  <a:lnTo>
                    <a:pt x="32" y="10"/>
                  </a:lnTo>
                  <a:lnTo>
                    <a:pt x="34" y="6"/>
                  </a:lnTo>
                  <a:lnTo>
                    <a:pt x="34" y="2"/>
                  </a:lnTo>
                  <a:lnTo>
                    <a:pt x="33" y="1"/>
                  </a:lnTo>
                  <a:lnTo>
                    <a:pt x="32" y="0"/>
                  </a:lnTo>
                  <a:lnTo>
                    <a:pt x="32" y="0"/>
                  </a:lnTo>
                  <a:lnTo>
                    <a:pt x="49" y="0"/>
                  </a:lnTo>
                  <a:lnTo>
                    <a:pt x="49" y="0"/>
                  </a:lnTo>
                  <a:lnTo>
                    <a:pt x="27" y="29"/>
                  </a:lnTo>
                  <a:lnTo>
                    <a:pt x="46" y="55"/>
                  </a:lnTo>
                  <a:lnTo>
                    <a:pt x="46" y="55"/>
                  </a:lnTo>
                  <a:lnTo>
                    <a:pt x="51" y="60"/>
                  </a:lnTo>
                  <a:lnTo>
                    <a:pt x="57" y="65"/>
                  </a:lnTo>
                  <a:lnTo>
                    <a:pt x="57" y="65"/>
                  </a:lnTo>
                  <a:lnTo>
                    <a:pt x="49" y="65"/>
                  </a:lnTo>
                  <a:lnTo>
                    <a:pt x="49" y="65"/>
                  </a:lnTo>
                  <a:lnTo>
                    <a:pt x="42" y="63"/>
                  </a:lnTo>
                  <a:lnTo>
                    <a:pt x="38" y="60"/>
                  </a:lnTo>
                  <a:lnTo>
                    <a:pt x="16" y="30"/>
                  </a:lnTo>
                  <a:lnTo>
                    <a:pt x="28"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79" name="Freeform 387"/>
            <p:cNvSpPr>
              <a:spLocks noEditPoints="1"/>
            </p:cNvSpPr>
            <p:nvPr userDrawn="1"/>
          </p:nvSpPr>
          <p:spPr bwMode="auto">
            <a:xfrm>
              <a:off x="5842" y="3927"/>
              <a:ext cx="54" cy="55"/>
            </a:xfrm>
            <a:custGeom>
              <a:avLst/>
              <a:gdLst/>
              <a:ahLst/>
              <a:cxnLst>
                <a:cxn ang="0">
                  <a:pos x="21" y="40"/>
                </a:cxn>
                <a:cxn ang="0">
                  <a:pos x="16" y="54"/>
                </a:cxn>
                <a:cxn ang="0">
                  <a:pos x="16" y="54"/>
                </a:cxn>
                <a:cxn ang="0">
                  <a:pos x="15" y="57"/>
                </a:cxn>
                <a:cxn ang="0">
                  <a:pos x="15" y="61"/>
                </a:cxn>
                <a:cxn ang="0">
                  <a:pos x="15" y="62"/>
                </a:cxn>
                <a:cxn ang="0">
                  <a:pos x="19" y="65"/>
                </a:cxn>
                <a:cxn ang="0">
                  <a:pos x="19" y="65"/>
                </a:cxn>
                <a:cxn ang="0">
                  <a:pos x="0" y="65"/>
                </a:cxn>
                <a:cxn ang="0">
                  <a:pos x="0" y="65"/>
                </a:cxn>
                <a:cxn ang="0">
                  <a:pos x="0" y="65"/>
                </a:cxn>
                <a:cxn ang="0">
                  <a:pos x="4" y="61"/>
                </a:cxn>
                <a:cxn ang="0">
                  <a:pos x="6" y="59"/>
                </a:cxn>
                <a:cxn ang="0">
                  <a:pos x="10" y="50"/>
                </a:cxn>
                <a:cxn ang="0">
                  <a:pos x="26" y="10"/>
                </a:cxn>
                <a:cxn ang="0">
                  <a:pos x="26" y="10"/>
                </a:cxn>
                <a:cxn ang="0">
                  <a:pos x="27" y="3"/>
                </a:cxn>
                <a:cxn ang="0">
                  <a:pos x="27" y="1"/>
                </a:cxn>
                <a:cxn ang="0">
                  <a:pos x="25" y="0"/>
                </a:cxn>
                <a:cxn ang="0">
                  <a:pos x="25" y="0"/>
                </a:cxn>
                <a:cxn ang="0">
                  <a:pos x="39" y="0"/>
                </a:cxn>
                <a:cxn ang="0">
                  <a:pos x="60" y="50"/>
                </a:cxn>
                <a:cxn ang="0">
                  <a:pos x="60" y="50"/>
                </a:cxn>
                <a:cxn ang="0">
                  <a:pos x="64" y="59"/>
                </a:cxn>
                <a:cxn ang="0">
                  <a:pos x="66" y="61"/>
                </a:cxn>
                <a:cxn ang="0">
                  <a:pos x="70" y="65"/>
                </a:cxn>
                <a:cxn ang="0">
                  <a:pos x="70" y="65"/>
                </a:cxn>
                <a:cxn ang="0">
                  <a:pos x="50" y="65"/>
                </a:cxn>
                <a:cxn ang="0">
                  <a:pos x="50" y="65"/>
                </a:cxn>
                <a:cxn ang="0">
                  <a:pos x="50" y="65"/>
                </a:cxn>
                <a:cxn ang="0">
                  <a:pos x="53" y="62"/>
                </a:cxn>
                <a:cxn ang="0">
                  <a:pos x="53" y="61"/>
                </a:cxn>
                <a:cxn ang="0">
                  <a:pos x="52" y="54"/>
                </a:cxn>
                <a:cxn ang="0">
                  <a:pos x="46" y="40"/>
                </a:cxn>
                <a:cxn ang="0">
                  <a:pos x="21" y="40"/>
                </a:cxn>
                <a:cxn ang="0">
                  <a:pos x="33" y="8"/>
                </a:cxn>
                <a:cxn ang="0">
                  <a:pos x="24" y="33"/>
                </a:cxn>
                <a:cxn ang="0">
                  <a:pos x="43" y="33"/>
                </a:cxn>
                <a:cxn ang="0">
                  <a:pos x="33" y="8"/>
                </a:cxn>
              </a:cxnLst>
              <a:rect l="0" t="0" r="r" b="b"/>
              <a:pathLst>
                <a:path w="70" h="65">
                  <a:moveTo>
                    <a:pt x="21" y="40"/>
                  </a:moveTo>
                  <a:lnTo>
                    <a:pt x="16" y="54"/>
                  </a:lnTo>
                  <a:lnTo>
                    <a:pt x="16" y="54"/>
                  </a:lnTo>
                  <a:lnTo>
                    <a:pt x="15" y="57"/>
                  </a:lnTo>
                  <a:lnTo>
                    <a:pt x="15" y="61"/>
                  </a:lnTo>
                  <a:lnTo>
                    <a:pt x="15" y="62"/>
                  </a:lnTo>
                  <a:lnTo>
                    <a:pt x="19" y="65"/>
                  </a:lnTo>
                  <a:lnTo>
                    <a:pt x="19" y="65"/>
                  </a:lnTo>
                  <a:lnTo>
                    <a:pt x="0" y="65"/>
                  </a:lnTo>
                  <a:lnTo>
                    <a:pt x="0" y="65"/>
                  </a:lnTo>
                  <a:lnTo>
                    <a:pt x="0" y="65"/>
                  </a:lnTo>
                  <a:lnTo>
                    <a:pt x="4" y="61"/>
                  </a:lnTo>
                  <a:lnTo>
                    <a:pt x="6" y="59"/>
                  </a:lnTo>
                  <a:lnTo>
                    <a:pt x="10" y="50"/>
                  </a:lnTo>
                  <a:lnTo>
                    <a:pt x="26" y="10"/>
                  </a:lnTo>
                  <a:lnTo>
                    <a:pt x="26" y="10"/>
                  </a:lnTo>
                  <a:lnTo>
                    <a:pt x="27" y="3"/>
                  </a:lnTo>
                  <a:lnTo>
                    <a:pt x="27" y="1"/>
                  </a:lnTo>
                  <a:lnTo>
                    <a:pt x="25" y="0"/>
                  </a:lnTo>
                  <a:lnTo>
                    <a:pt x="25" y="0"/>
                  </a:lnTo>
                  <a:lnTo>
                    <a:pt x="39" y="0"/>
                  </a:lnTo>
                  <a:lnTo>
                    <a:pt x="60" y="50"/>
                  </a:lnTo>
                  <a:lnTo>
                    <a:pt x="60" y="50"/>
                  </a:lnTo>
                  <a:lnTo>
                    <a:pt x="64" y="59"/>
                  </a:lnTo>
                  <a:lnTo>
                    <a:pt x="66" y="61"/>
                  </a:lnTo>
                  <a:lnTo>
                    <a:pt x="70" y="65"/>
                  </a:lnTo>
                  <a:lnTo>
                    <a:pt x="70" y="65"/>
                  </a:lnTo>
                  <a:lnTo>
                    <a:pt x="50" y="65"/>
                  </a:lnTo>
                  <a:lnTo>
                    <a:pt x="50" y="65"/>
                  </a:lnTo>
                  <a:lnTo>
                    <a:pt x="50" y="65"/>
                  </a:lnTo>
                  <a:lnTo>
                    <a:pt x="53" y="62"/>
                  </a:lnTo>
                  <a:lnTo>
                    <a:pt x="53" y="61"/>
                  </a:lnTo>
                  <a:lnTo>
                    <a:pt x="52" y="54"/>
                  </a:lnTo>
                  <a:lnTo>
                    <a:pt x="46" y="40"/>
                  </a:lnTo>
                  <a:lnTo>
                    <a:pt x="21" y="40"/>
                  </a:lnTo>
                  <a:close/>
                  <a:moveTo>
                    <a:pt x="33" y="8"/>
                  </a:moveTo>
                  <a:lnTo>
                    <a:pt x="24" y="33"/>
                  </a:lnTo>
                  <a:lnTo>
                    <a:pt x="43" y="33"/>
                  </a:lnTo>
                  <a:lnTo>
                    <a:pt x="33" y="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0" name="Freeform 388"/>
            <p:cNvSpPr>
              <a:spLocks/>
            </p:cNvSpPr>
            <p:nvPr userDrawn="1"/>
          </p:nvSpPr>
          <p:spPr bwMode="auto">
            <a:xfrm>
              <a:off x="5899" y="3927"/>
              <a:ext cx="50" cy="56"/>
            </a:xfrm>
            <a:custGeom>
              <a:avLst/>
              <a:gdLst/>
              <a:ahLst/>
              <a:cxnLst>
                <a:cxn ang="0">
                  <a:pos x="12" y="51"/>
                </a:cxn>
                <a:cxn ang="0">
                  <a:pos x="12" y="51"/>
                </a:cxn>
                <a:cxn ang="0">
                  <a:pos x="13" y="59"/>
                </a:cxn>
                <a:cxn ang="0">
                  <a:pos x="14" y="62"/>
                </a:cxn>
                <a:cxn ang="0">
                  <a:pos x="17" y="65"/>
                </a:cxn>
                <a:cxn ang="0">
                  <a:pos x="17" y="65"/>
                </a:cxn>
                <a:cxn ang="0">
                  <a:pos x="0" y="65"/>
                </a:cxn>
                <a:cxn ang="0">
                  <a:pos x="0" y="65"/>
                </a:cxn>
                <a:cxn ang="0">
                  <a:pos x="0" y="65"/>
                </a:cxn>
                <a:cxn ang="0">
                  <a:pos x="2" y="62"/>
                </a:cxn>
                <a:cxn ang="0">
                  <a:pos x="5" y="59"/>
                </a:cxn>
                <a:cxn ang="0">
                  <a:pos x="5" y="51"/>
                </a:cxn>
                <a:cxn ang="0">
                  <a:pos x="5" y="12"/>
                </a:cxn>
                <a:cxn ang="0">
                  <a:pos x="5" y="12"/>
                </a:cxn>
                <a:cxn ang="0">
                  <a:pos x="5" y="5"/>
                </a:cxn>
                <a:cxn ang="0">
                  <a:pos x="2" y="2"/>
                </a:cxn>
                <a:cxn ang="0">
                  <a:pos x="0" y="0"/>
                </a:cxn>
                <a:cxn ang="0">
                  <a:pos x="0" y="0"/>
                </a:cxn>
                <a:cxn ang="0">
                  <a:pos x="14" y="0"/>
                </a:cxn>
                <a:cxn ang="0">
                  <a:pos x="14" y="0"/>
                </a:cxn>
                <a:cxn ang="0">
                  <a:pos x="14" y="0"/>
                </a:cxn>
                <a:cxn ang="0">
                  <a:pos x="16" y="2"/>
                </a:cxn>
                <a:cxn ang="0">
                  <a:pos x="17" y="5"/>
                </a:cxn>
                <a:cxn ang="0">
                  <a:pos x="54" y="50"/>
                </a:cxn>
                <a:cxn ang="0">
                  <a:pos x="54" y="12"/>
                </a:cxn>
                <a:cxn ang="0">
                  <a:pos x="54" y="12"/>
                </a:cxn>
                <a:cxn ang="0">
                  <a:pos x="52" y="5"/>
                </a:cxn>
                <a:cxn ang="0">
                  <a:pos x="51" y="2"/>
                </a:cxn>
                <a:cxn ang="0">
                  <a:pos x="48" y="0"/>
                </a:cxn>
                <a:cxn ang="0">
                  <a:pos x="48" y="0"/>
                </a:cxn>
                <a:cxn ang="0">
                  <a:pos x="66" y="0"/>
                </a:cxn>
                <a:cxn ang="0">
                  <a:pos x="66" y="0"/>
                </a:cxn>
                <a:cxn ang="0">
                  <a:pos x="66" y="0"/>
                </a:cxn>
                <a:cxn ang="0">
                  <a:pos x="62" y="2"/>
                </a:cxn>
                <a:cxn ang="0">
                  <a:pos x="61" y="5"/>
                </a:cxn>
                <a:cxn ang="0">
                  <a:pos x="60" y="12"/>
                </a:cxn>
                <a:cxn ang="0">
                  <a:pos x="60" y="67"/>
                </a:cxn>
                <a:cxn ang="0">
                  <a:pos x="60" y="67"/>
                </a:cxn>
                <a:cxn ang="0">
                  <a:pos x="56" y="66"/>
                </a:cxn>
                <a:cxn ang="0">
                  <a:pos x="52" y="63"/>
                </a:cxn>
                <a:cxn ang="0">
                  <a:pos x="46" y="56"/>
                </a:cxn>
                <a:cxn ang="0">
                  <a:pos x="12" y="13"/>
                </a:cxn>
                <a:cxn ang="0">
                  <a:pos x="12" y="51"/>
                </a:cxn>
              </a:cxnLst>
              <a:rect l="0" t="0" r="r" b="b"/>
              <a:pathLst>
                <a:path w="66" h="67">
                  <a:moveTo>
                    <a:pt x="12" y="51"/>
                  </a:moveTo>
                  <a:lnTo>
                    <a:pt x="12" y="51"/>
                  </a:lnTo>
                  <a:lnTo>
                    <a:pt x="13" y="59"/>
                  </a:lnTo>
                  <a:lnTo>
                    <a:pt x="14" y="62"/>
                  </a:lnTo>
                  <a:lnTo>
                    <a:pt x="17" y="65"/>
                  </a:lnTo>
                  <a:lnTo>
                    <a:pt x="17" y="65"/>
                  </a:lnTo>
                  <a:lnTo>
                    <a:pt x="0" y="65"/>
                  </a:lnTo>
                  <a:lnTo>
                    <a:pt x="0" y="65"/>
                  </a:lnTo>
                  <a:lnTo>
                    <a:pt x="0" y="65"/>
                  </a:lnTo>
                  <a:lnTo>
                    <a:pt x="2" y="62"/>
                  </a:lnTo>
                  <a:lnTo>
                    <a:pt x="5" y="59"/>
                  </a:lnTo>
                  <a:lnTo>
                    <a:pt x="5" y="51"/>
                  </a:lnTo>
                  <a:lnTo>
                    <a:pt x="5" y="12"/>
                  </a:lnTo>
                  <a:lnTo>
                    <a:pt x="5" y="12"/>
                  </a:lnTo>
                  <a:lnTo>
                    <a:pt x="5" y="5"/>
                  </a:lnTo>
                  <a:lnTo>
                    <a:pt x="2" y="2"/>
                  </a:lnTo>
                  <a:lnTo>
                    <a:pt x="0" y="0"/>
                  </a:lnTo>
                  <a:lnTo>
                    <a:pt x="0" y="0"/>
                  </a:lnTo>
                  <a:lnTo>
                    <a:pt x="14" y="0"/>
                  </a:lnTo>
                  <a:lnTo>
                    <a:pt x="14" y="0"/>
                  </a:lnTo>
                  <a:lnTo>
                    <a:pt x="14" y="0"/>
                  </a:lnTo>
                  <a:lnTo>
                    <a:pt x="16" y="2"/>
                  </a:lnTo>
                  <a:lnTo>
                    <a:pt x="17" y="5"/>
                  </a:lnTo>
                  <a:lnTo>
                    <a:pt x="54" y="50"/>
                  </a:lnTo>
                  <a:lnTo>
                    <a:pt x="54" y="12"/>
                  </a:lnTo>
                  <a:lnTo>
                    <a:pt x="54" y="12"/>
                  </a:lnTo>
                  <a:lnTo>
                    <a:pt x="52" y="5"/>
                  </a:lnTo>
                  <a:lnTo>
                    <a:pt x="51" y="2"/>
                  </a:lnTo>
                  <a:lnTo>
                    <a:pt x="48" y="0"/>
                  </a:lnTo>
                  <a:lnTo>
                    <a:pt x="48" y="0"/>
                  </a:lnTo>
                  <a:lnTo>
                    <a:pt x="66" y="0"/>
                  </a:lnTo>
                  <a:lnTo>
                    <a:pt x="66" y="0"/>
                  </a:lnTo>
                  <a:lnTo>
                    <a:pt x="66" y="0"/>
                  </a:lnTo>
                  <a:lnTo>
                    <a:pt x="62" y="2"/>
                  </a:lnTo>
                  <a:lnTo>
                    <a:pt x="61" y="5"/>
                  </a:lnTo>
                  <a:lnTo>
                    <a:pt x="60" y="12"/>
                  </a:lnTo>
                  <a:lnTo>
                    <a:pt x="60" y="67"/>
                  </a:lnTo>
                  <a:lnTo>
                    <a:pt x="60" y="67"/>
                  </a:lnTo>
                  <a:lnTo>
                    <a:pt x="56" y="66"/>
                  </a:lnTo>
                  <a:lnTo>
                    <a:pt x="52" y="63"/>
                  </a:lnTo>
                  <a:lnTo>
                    <a:pt x="46" y="56"/>
                  </a:lnTo>
                  <a:lnTo>
                    <a:pt x="12" y="13"/>
                  </a:lnTo>
                  <a:lnTo>
                    <a:pt x="12" y="51"/>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1" name="Freeform 389"/>
            <p:cNvSpPr>
              <a:spLocks/>
            </p:cNvSpPr>
            <p:nvPr userDrawn="1"/>
          </p:nvSpPr>
          <p:spPr bwMode="auto">
            <a:xfrm>
              <a:off x="5951" y="3925"/>
              <a:ext cx="37" cy="58"/>
            </a:xfrm>
            <a:custGeom>
              <a:avLst/>
              <a:gdLst/>
              <a:ahLst/>
              <a:cxnLst>
                <a:cxn ang="0">
                  <a:pos x="42" y="13"/>
                </a:cxn>
                <a:cxn ang="0">
                  <a:pos x="35" y="9"/>
                </a:cxn>
                <a:cxn ang="0">
                  <a:pos x="26" y="7"/>
                </a:cxn>
                <a:cxn ang="0">
                  <a:pos x="22" y="8"/>
                </a:cxn>
                <a:cxn ang="0">
                  <a:pos x="15" y="12"/>
                </a:cxn>
                <a:cxn ang="0">
                  <a:pos x="14" y="16"/>
                </a:cxn>
                <a:cxn ang="0">
                  <a:pos x="15" y="20"/>
                </a:cxn>
                <a:cxn ang="0">
                  <a:pos x="31" y="30"/>
                </a:cxn>
                <a:cxn ang="0">
                  <a:pos x="42" y="37"/>
                </a:cxn>
                <a:cxn ang="0">
                  <a:pos x="47" y="45"/>
                </a:cxn>
                <a:cxn ang="0">
                  <a:pos x="48" y="47"/>
                </a:cxn>
                <a:cxn ang="0">
                  <a:pos x="46" y="56"/>
                </a:cxn>
                <a:cxn ang="0">
                  <a:pos x="40" y="62"/>
                </a:cxn>
                <a:cxn ang="0">
                  <a:pos x="32" y="67"/>
                </a:cxn>
                <a:cxn ang="0">
                  <a:pos x="21" y="68"/>
                </a:cxn>
                <a:cxn ang="0">
                  <a:pos x="13" y="68"/>
                </a:cxn>
                <a:cxn ang="0">
                  <a:pos x="0" y="53"/>
                </a:cxn>
                <a:cxn ang="0">
                  <a:pos x="5" y="56"/>
                </a:cxn>
                <a:cxn ang="0">
                  <a:pos x="16" y="61"/>
                </a:cxn>
                <a:cxn ang="0">
                  <a:pos x="22" y="61"/>
                </a:cxn>
                <a:cxn ang="0">
                  <a:pos x="31" y="58"/>
                </a:cxn>
                <a:cxn ang="0">
                  <a:pos x="36" y="53"/>
                </a:cxn>
                <a:cxn ang="0">
                  <a:pos x="36" y="51"/>
                </a:cxn>
                <a:cxn ang="0">
                  <a:pos x="35" y="46"/>
                </a:cxn>
                <a:cxn ang="0">
                  <a:pos x="26" y="38"/>
                </a:cxn>
                <a:cxn ang="0">
                  <a:pos x="13" y="32"/>
                </a:cxn>
                <a:cxn ang="0">
                  <a:pos x="4" y="24"/>
                </a:cxn>
                <a:cxn ang="0">
                  <a:pos x="3" y="18"/>
                </a:cxn>
                <a:cxn ang="0">
                  <a:pos x="3" y="13"/>
                </a:cxn>
                <a:cxn ang="0">
                  <a:pos x="6" y="7"/>
                </a:cxn>
                <a:cxn ang="0">
                  <a:pos x="19" y="0"/>
                </a:cxn>
                <a:cxn ang="0">
                  <a:pos x="27" y="0"/>
                </a:cxn>
                <a:cxn ang="0">
                  <a:pos x="42" y="2"/>
                </a:cxn>
              </a:cxnLst>
              <a:rect l="0" t="0" r="r" b="b"/>
              <a:pathLst>
                <a:path w="48" h="68">
                  <a:moveTo>
                    <a:pt x="42" y="13"/>
                  </a:moveTo>
                  <a:lnTo>
                    <a:pt x="42" y="13"/>
                  </a:lnTo>
                  <a:lnTo>
                    <a:pt x="38" y="10"/>
                  </a:lnTo>
                  <a:lnTo>
                    <a:pt x="35" y="9"/>
                  </a:lnTo>
                  <a:lnTo>
                    <a:pt x="31" y="8"/>
                  </a:lnTo>
                  <a:lnTo>
                    <a:pt x="26" y="7"/>
                  </a:lnTo>
                  <a:lnTo>
                    <a:pt x="26" y="7"/>
                  </a:lnTo>
                  <a:lnTo>
                    <a:pt x="22" y="8"/>
                  </a:lnTo>
                  <a:lnTo>
                    <a:pt x="18" y="9"/>
                  </a:lnTo>
                  <a:lnTo>
                    <a:pt x="15" y="12"/>
                  </a:lnTo>
                  <a:lnTo>
                    <a:pt x="14" y="16"/>
                  </a:lnTo>
                  <a:lnTo>
                    <a:pt x="14" y="16"/>
                  </a:lnTo>
                  <a:lnTo>
                    <a:pt x="14" y="19"/>
                  </a:lnTo>
                  <a:lnTo>
                    <a:pt x="15" y="20"/>
                  </a:lnTo>
                  <a:lnTo>
                    <a:pt x="19" y="24"/>
                  </a:lnTo>
                  <a:lnTo>
                    <a:pt x="31" y="30"/>
                  </a:lnTo>
                  <a:lnTo>
                    <a:pt x="37" y="34"/>
                  </a:lnTo>
                  <a:lnTo>
                    <a:pt x="42" y="37"/>
                  </a:lnTo>
                  <a:lnTo>
                    <a:pt x="46" y="42"/>
                  </a:lnTo>
                  <a:lnTo>
                    <a:pt x="47" y="45"/>
                  </a:lnTo>
                  <a:lnTo>
                    <a:pt x="48" y="47"/>
                  </a:lnTo>
                  <a:lnTo>
                    <a:pt x="48" y="47"/>
                  </a:lnTo>
                  <a:lnTo>
                    <a:pt x="47" y="52"/>
                  </a:lnTo>
                  <a:lnTo>
                    <a:pt x="46" y="56"/>
                  </a:lnTo>
                  <a:lnTo>
                    <a:pt x="43" y="59"/>
                  </a:lnTo>
                  <a:lnTo>
                    <a:pt x="40" y="62"/>
                  </a:lnTo>
                  <a:lnTo>
                    <a:pt x="36" y="64"/>
                  </a:lnTo>
                  <a:lnTo>
                    <a:pt x="32" y="67"/>
                  </a:lnTo>
                  <a:lnTo>
                    <a:pt x="26" y="68"/>
                  </a:lnTo>
                  <a:lnTo>
                    <a:pt x="21" y="68"/>
                  </a:lnTo>
                  <a:lnTo>
                    <a:pt x="21" y="68"/>
                  </a:lnTo>
                  <a:lnTo>
                    <a:pt x="13" y="68"/>
                  </a:lnTo>
                  <a:lnTo>
                    <a:pt x="3" y="65"/>
                  </a:lnTo>
                  <a:lnTo>
                    <a:pt x="0" y="53"/>
                  </a:lnTo>
                  <a:lnTo>
                    <a:pt x="0" y="53"/>
                  </a:lnTo>
                  <a:lnTo>
                    <a:pt x="5" y="56"/>
                  </a:lnTo>
                  <a:lnTo>
                    <a:pt x="10" y="59"/>
                  </a:lnTo>
                  <a:lnTo>
                    <a:pt x="16" y="61"/>
                  </a:lnTo>
                  <a:lnTo>
                    <a:pt x="22" y="61"/>
                  </a:lnTo>
                  <a:lnTo>
                    <a:pt x="22" y="61"/>
                  </a:lnTo>
                  <a:lnTo>
                    <a:pt x="27" y="61"/>
                  </a:lnTo>
                  <a:lnTo>
                    <a:pt x="31" y="58"/>
                  </a:lnTo>
                  <a:lnTo>
                    <a:pt x="35" y="56"/>
                  </a:lnTo>
                  <a:lnTo>
                    <a:pt x="36" y="53"/>
                  </a:lnTo>
                  <a:lnTo>
                    <a:pt x="36" y="51"/>
                  </a:lnTo>
                  <a:lnTo>
                    <a:pt x="36" y="51"/>
                  </a:lnTo>
                  <a:lnTo>
                    <a:pt x="36" y="48"/>
                  </a:lnTo>
                  <a:lnTo>
                    <a:pt x="35" y="46"/>
                  </a:lnTo>
                  <a:lnTo>
                    <a:pt x="31" y="42"/>
                  </a:lnTo>
                  <a:lnTo>
                    <a:pt x="26" y="38"/>
                  </a:lnTo>
                  <a:lnTo>
                    <a:pt x="19" y="36"/>
                  </a:lnTo>
                  <a:lnTo>
                    <a:pt x="13" y="32"/>
                  </a:lnTo>
                  <a:lnTo>
                    <a:pt x="8" y="29"/>
                  </a:lnTo>
                  <a:lnTo>
                    <a:pt x="4" y="24"/>
                  </a:lnTo>
                  <a:lnTo>
                    <a:pt x="3" y="21"/>
                  </a:lnTo>
                  <a:lnTo>
                    <a:pt x="3" y="18"/>
                  </a:lnTo>
                  <a:lnTo>
                    <a:pt x="3" y="18"/>
                  </a:lnTo>
                  <a:lnTo>
                    <a:pt x="3" y="13"/>
                  </a:lnTo>
                  <a:lnTo>
                    <a:pt x="4" y="9"/>
                  </a:lnTo>
                  <a:lnTo>
                    <a:pt x="6" y="7"/>
                  </a:lnTo>
                  <a:lnTo>
                    <a:pt x="10" y="4"/>
                  </a:lnTo>
                  <a:lnTo>
                    <a:pt x="19" y="0"/>
                  </a:lnTo>
                  <a:lnTo>
                    <a:pt x="27" y="0"/>
                  </a:lnTo>
                  <a:lnTo>
                    <a:pt x="27" y="0"/>
                  </a:lnTo>
                  <a:lnTo>
                    <a:pt x="35" y="0"/>
                  </a:lnTo>
                  <a:lnTo>
                    <a:pt x="42" y="2"/>
                  </a:lnTo>
                  <a:lnTo>
                    <a:pt x="42"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2" name="Freeform 390"/>
            <p:cNvSpPr>
              <a:spLocks noEditPoints="1"/>
            </p:cNvSpPr>
            <p:nvPr userDrawn="1"/>
          </p:nvSpPr>
          <p:spPr bwMode="auto">
            <a:xfrm>
              <a:off x="5993" y="3927"/>
              <a:ext cx="54" cy="55"/>
            </a:xfrm>
            <a:custGeom>
              <a:avLst/>
              <a:gdLst/>
              <a:ahLst/>
              <a:cxnLst>
                <a:cxn ang="0">
                  <a:pos x="21" y="40"/>
                </a:cxn>
                <a:cxn ang="0">
                  <a:pos x="16" y="54"/>
                </a:cxn>
                <a:cxn ang="0">
                  <a:pos x="16" y="54"/>
                </a:cxn>
                <a:cxn ang="0">
                  <a:pos x="15" y="57"/>
                </a:cxn>
                <a:cxn ang="0">
                  <a:pos x="15" y="61"/>
                </a:cxn>
                <a:cxn ang="0">
                  <a:pos x="15" y="62"/>
                </a:cxn>
                <a:cxn ang="0">
                  <a:pos x="17" y="65"/>
                </a:cxn>
                <a:cxn ang="0">
                  <a:pos x="17" y="65"/>
                </a:cxn>
                <a:cxn ang="0">
                  <a:pos x="0" y="65"/>
                </a:cxn>
                <a:cxn ang="0">
                  <a:pos x="0" y="65"/>
                </a:cxn>
                <a:cxn ang="0">
                  <a:pos x="0" y="65"/>
                </a:cxn>
                <a:cxn ang="0">
                  <a:pos x="3" y="61"/>
                </a:cxn>
                <a:cxn ang="0">
                  <a:pos x="6" y="59"/>
                </a:cxn>
                <a:cxn ang="0">
                  <a:pos x="8" y="50"/>
                </a:cxn>
                <a:cxn ang="0">
                  <a:pos x="26" y="10"/>
                </a:cxn>
                <a:cxn ang="0">
                  <a:pos x="26" y="10"/>
                </a:cxn>
                <a:cxn ang="0">
                  <a:pos x="27" y="3"/>
                </a:cxn>
                <a:cxn ang="0">
                  <a:pos x="27" y="1"/>
                </a:cxn>
                <a:cxn ang="0">
                  <a:pos x="24" y="0"/>
                </a:cxn>
                <a:cxn ang="0">
                  <a:pos x="24" y="0"/>
                </a:cxn>
                <a:cxn ang="0">
                  <a:pos x="39" y="0"/>
                </a:cxn>
                <a:cxn ang="0">
                  <a:pos x="60" y="50"/>
                </a:cxn>
                <a:cxn ang="0">
                  <a:pos x="60" y="50"/>
                </a:cxn>
                <a:cxn ang="0">
                  <a:pos x="64" y="59"/>
                </a:cxn>
                <a:cxn ang="0">
                  <a:pos x="66" y="61"/>
                </a:cxn>
                <a:cxn ang="0">
                  <a:pos x="70" y="65"/>
                </a:cxn>
                <a:cxn ang="0">
                  <a:pos x="70" y="65"/>
                </a:cxn>
                <a:cxn ang="0">
                  <a:pos x="50" y="65"/>
                </a:cxn>
                <a:cxn ang="0">
                  <a:pos x="50" y="65"/>
                </a:cxn>
                <a:cxn ang="0">
                  <a:pos x="50" y="65"/>
                </a:cxn>
                <a:cxn ang="0">
                  <a:pos x="52" y="62"/>
                </a:cxn>
                <a:cxn ang="0">
                  <a:pos x="52" y="61"/>
                </a:cxn>
                <a:cxn ang="0">
                  <a:pos x="51" y="54"/>
                </a:cxn>
                <a:cxn ang="0">
                  <a:pos x="45" y="40"/>
                </a:cxn>
                <a:cxn ang="0">
                  <a:pos x="21" y="40"/>
                </a:cxn>
                <a:cxn ang="0">
                  <a:pos x="33" y="8"/>
                </a:cxn>
                <a:cxn ang="0">
                  <a:pos x="23" y="33"/>
                </a:cxn>
                <a:cxn ang="0">
                  <a:pos x="43" y="33"/>
                </a:cxn>
                <a:cxn ang="0">
                  <a:pos x="33" y="8"/>
                </a:cxn>
              </a:cxnLst>
              <a:rect l="0" t="0" r="r" b="b"/>
              <a:pathLst>
                <a:path w="70" h="65">
                  <a:moveTo>
                    <a:pt x="21" y="40"/>
                  </a:moveTo>
                  <a:lnTo>
                    <a:pt x="16" y="54"/>
                  </a:lnTo>
                  <a:lnTo>
                    <a:pt x="16" y="54"/>
                  </a:lnTo>
                  <a:lnTo>
                    <a:pt x="15" y="57"/>
                  </a:lnTo>
                  <a:lnTo>
                    <a:pt x="15" y="61"/>
                  </a:lnTo>
                  <a:lnTo>
                    <a:pt x="15" y="62"/>
                  </a:lnTo>
                  <a:lnTo>
                    <a:pt x="17" y="65"/>
                  </a:lnTo>
                  <a:lnTo>
                    <a:pt x="17" y="65"/>
                  </a:lnTo>
                  <a:lnTo>
                    <a:pt x="0" y="65"/>
                  </a:lnTo>
                  <a:lnTo>
                    <a:pt x="0" y="65"/>
                  </a:lnTo>
                  <a:lnTo>
                    <a:pt x="0" y="65"/>
                  </a:lnTo>
                  <a:lnTo>
                    <a:pt x="3" y="61"/>
                  </a:lnTo>
                  <a:lnTo>
                    <a:pt x="6" y="59"/>
                  </a:lnTo>
                  <a:lnTo>
                    <a:pt x="8" y="50"/>
                  </a:lnTo>
                  <a:lnTo>
                    <a:pt x="26" y="10"/>
                  </a:lnTo>
                  <a:lnTo>
                    <a:pt x="26" y="10"/>
                  </a:lnTo>
                  <a:lnTo>
                    <a:pt x="27" y="3"/>
                  </a:lnTo>
                  <a:lnTo>
                    <a:pt x="27" y="1"/>
                  </a:lnTo>
                  <a:lnTo>
                    <a:pt x="24" y="0"/>
                  </a:lnTo>
                  <a:lnTo>
                    <a:pt x="24" y="0"/>
                  </a:lnTo>
                  <a:lnTo>
                    <a:pt x="39" y="0"/>
                  </a:lnTo>
                  <a:lnTo>
                    <a:pt x="60" y="50"/>
                  </a:lnTo>
                  <a:lnTo>
                    <a:pt x="60" y="50"/>
                  </a:lnTo>
                  <a:lnTo>
                    <a:pt x="64" y="59"/>
                  </a:lnTo>
                  <a:lnTo>
                    <a:pt x="66" y="61"/>
                  </a:lnTo>
                  <a:lnTo>
                    <a:pt x="70" y="65"/>
                  </a:lnTo>
                  <a:lnTo>
                    <a:pt x="70" y="65"/>
                  </a:lnTo>
                  <a:lnTo>
                    <a:pt x="50" y="65"/>
                  </a:lnTo>
                  <a:lnTo>
                    <a:pt x="50" y="65"/>
                  </a:lnTo>
                  <a:lnTo>
                    <a:pt x="50" y="65"/>
                  </a:lnTo>
                  <a:lnTo>
                    <a:pt x="52" y="62"/>
                  </a:lnTo>
                  <a:lnTo>
                    <a:pt x="52" y="61"/>
                  </a:lnTo>
                  <a:lnTo>
                    <a:pt x="51" y="54"/>
                  </a:lnTo>
                  <a:lnTo>
                    <a:pt x="45" y="40"/>
                  </a:lnTo>
                  <a:lnTo>
                    <a:pt x="21" y="40"/>
                  </a:lnTo>
                  <a:close/>
                  <a:moveTo>
                    <a:pt x="33" y="8"/>
                  </a:moveTo>
                  <a:lnTo>
                    <a:pt x="23" y="33"/>
                  </a:lnTo>
                  <a:lnTo>
                    <a:pt x="43" y="33"/>
                  </a:lnTo>
                  <a:lnTo>
                    <a:pt x="33" y="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3" name="Freeform 391"/>
            <p:cNvSpPr>
              <a:spLocks/>
            </p:cNvSpPr>
            <p:nvPr userDrawn="1"/>
          </p:nvSpPr>
          <p:spPr bwMode="auto">
            <a:xfrm>
              <a:off x="6044" y="3925"/>
              <a:ext cx="37" cy="58"/>
            </a:xfrm>
            <a:custGeom>
              <a:avLst/>
              <a:gdLst/>
              <a:ahLst/>
              <a:cxnLst>
                <a:cxn ang="0">
                  <a:pos x="42" y="13"/>
                </a:cxn>
                <a:cxn ang="0">
                  <a:pos x="34" y="9"/>
                </a:cxn>
                <a:cxn ang="0">
                  <a:pos x="26" y="7"/>
                </a:cxn>
                <a:cxn ang="0">
                  <a:pos x="22" y="8"/>
                </a:cxn>
                <a:cxn ang="0">
                  <a:pos x="15" y="12"/>
                </a:cxn>
                <a:cxn ang="0">
                  <a:pos x="13" y="16"/>
                </a:cxn>
                <a:cxn ang="0">
                  <a:pos x="15" y="20"/>
                </a:cxn>
                <a:cxn ang="0">
                  <a:pos x="30" y="30"/>
                </a:cxn>
                <a:cxn ang="0">
                  <a:pos x="42" y="37"/>
                </a:cxn>
                <a:cxn ang="0">
                  <a:pos x="46" y="45"/>
                </a:cxn>
                <a:cxn ang="0">
                  <a:pos x="46" y="47"/>
                </a:cxn>
                <a:cxn ang="0">
                  <a:pos x="45" y="56"/>
                </a:cxn>
                <a:cxn ang="0">
                  <a:pos x="39" y="62"/>
                </a:cxn>
                <a:cxn ang="0">
                  <a:pos x="32" y="67"/>
                </a:cxn>
                <a:cxn ang="0">
                  <a:pos x="21" y="68"/>
                </a:cxn>
                <a:cxn ang="0">
                  <a:pos x="11" y="68"/>
                </a:cxn>
                <a:cxn ang="0">
                  <a:pos x="0" y="53"/>
                </a:cxn>
                <a:cxn ang="0">
                  <a:pos x="5" y="56"/>
                </a:cxn>
                <a:cxn ang="0">
                  <a:pos x="16" y="61"/>
                </a:cxn>
                <a:cxn ang="0">
                  <a:pos x="22" y="61"/>
                </a:cxn>
                <a:cxn ang="0">
                  <a:pos x="30" y="58"/>
                </a:cxn>
                <a:cxn ang="0">
                  <a:pos x="35" y="53"/>
                </a:cxn>
                <a:cxn ang="0">
                  <a:pos x="35" y="51"/>
                </a:cxn>
                <a:cxn ang="0">
                  <a:pos x="34" y="46"/>
                </a:cxn>
                <a:cxn ang="0">
                  <a:pos x="24" y="38"/>
                </a:cxn>
                <a:cxn ang="0">
                  <a:pos x="12" y="32"/>
                </a:cxn>
                <a:cxn ang="0">
                  <a:pos x="4" y="24"/>
                </a:cxn>
                <a:cxn ang="0">
                  <a:pos x="2" y="18"/>
                </a:cxn>
                <a:cxn ang="0">
                  <a:pos x="2" y="13"/>
                </a:cxn>
                <a:cxn ang="0">
                  <a:pos x="6" y="7"/>
                </a:cxn>
                <a:cxn ang="0">
                  <a:pos x="17" y="0"/>
                </a:cxn>
                <a:cxn ang="0">
                  <a:pos x="27" y="0"/>
                </a:cxn>
                <a:cxn ang="0">
                  <a:pos x="42" y="2"/>
                </a:cxn>
              </a:cxnLst>
              <a:rect l="0" t="0" r="r" b="b"/>
              <a:pathLst>
                <a:path w="46" h="68">
                  <a:moveTo>
                    <a:pt x="42" y="13"/>
                  </a:moveTo>
                  <a:lnTo>
                    <a:pt x="42" y="13"/>
                  </a:lnTo>
                  <a:lnTo>
                    <a:pt x="38" y="10"/>
                  </a:lnTo>
                  <a:lnTo>
                    <a:pt x="34" y="9"/>
                  </a:lnTo>
                  <a:lnTo>
                    <a:pt x="30" y="8"/>
                  </a:lnTo>
                  <a:lnTo>
                    <a:pt x="26" y="7"/>
                  </a:lnTo>
                  <a:lnTo>
                    <a:pt x="26" y="7"/>
                  </a:lnTo>
                  <a:lnTo>
                    <a:pt x="22" y="8"/>
                  </a:lnTo>
                  <a:lnTo>
                    <a:pt x="17" y="9"/>
                  </a:lnTo>
                  <a:lnTo>
                    <a:pt x="15" y="12"/>
                  </a:lnTo>
                  <a:lnTo>
                    <a:pt x="13" y="16"/>
                  </a:lnTo>
                  <a:lnTo>
                    <a:pt x="13" y="16"/>
                  </a:lnTo>
                  <a:lnTo>
                    <a:pt x="13" y="19"/>
                  </a:lnTo>
                  <a:lnTo>
                    <a:pt x="15" y="20"/>
                  </a:lnTo>
                  <a:lnTo>
                    <a:pt x="18" y="24"/>
                  </a:lnTo>
                  <a:lnTo>
                    <a:pt x="30" y="30"/>
                  </a:lnTo>
                  <a:lnTo>
                    <a:pt x="37" y="34"/>
                  </a:lnTo>
                  <a:lnTo>
                    <a:pt x="42" y="37"/>
                  </a:lnTo>
                  <a:lnTo>
                    <a:pt x="45" y="42"/>
                  </a:lnTo>
                  <a:lnTo>
                    <a:pt x="46" y="45"/>
                  </a:lnTo>
                  <a:lnTo>
                    <a:pt x="46" y="47"/>
                  </a:lnTo>
                  <a:lnTo>
                    <a:pt x="46" y="47"/>
                  </a:lnTo>
                  <a:lnTo>
                    <a:pt x="46" y="52"/>
                  </a:lnTo>
                  <a:lnTo>
                    <a:pt x="45" y="56"/>
                  </a:lnTo>
                  <a:lnTo>
                    <a:pt x="43" y="59"/>
                  </a:lnTo>
                  <a:lnTo>
                    <a:pt x="39" y="62"/>
                  </a:lnTo>
                  <a:lnTo>
                    <a:pt x="35" y="64"/>
                  </a:lnTo>
                  <a:lnTo>
                    <a:pt x="32" y="67"/>
                  </a:lnTo>
                  <a:lnTo>
                    <a:pt x="26" y="68"/>
                  </a:lnTo>
                  <a:lnTo>
                    <a:pt x="21" y="68"/>
                  </a:lnTo>
                  <a:lnTo>
                    <a:pt x="21" y="68"/>
                  </a:lnTo>
                  <a:lnTo>
                    <a:pt x="11" y="68"/>
                  </a:lnTo>
                  <a:lnTo>
                    <a:pt x="2" y="65"/>
                  </a:lnTo>
                  <a:lnTo>
                    <a:pt x="0" y="53"/>
                  </a:lnTo>
                  <a:lnTo>
                    <a:pt x="0" y="53"/>
                  </a:lnTo>
                  <a:lnTo>
                    <a:pt x="5" y="56"/>
                  </a:lnTo>
                  <a:lnTo>
                    <a:pt x="10" y="59"/>
                  </a:lnTo>
                  <a:lnTo>
                    <a:pt x="16" y="61"/>
                  </a:lnTo>
                  <a:lnTo>
                    <a:pt x="22" y="61"/>
                  </a:lnTo>
                  <a:lnTo>
                    <a:pt x="22" y="61"/>
                  </a:lnTo>
                  <a:lnTo>
                    <a:pt x="26" y="61"/>
                  </a:lnTo>
                  <a:lnTo>
                    <a:pt x="30" y="58"/>
                  </a:lnTo>
                  <a:lnTo>
                    <a:pt x="34" y="56"/>
                  </a:lnTo>
                  <a:lnTo>
                    <a:pt x="35" y="53"/>
                  </a:lnTo>
                  <a:lnTo>
                    <a:pt x="35" y="51"/>
                  </a:lnTo>
                  <a:lnTo>
                    <a:pt x="35" y="51"/>
                  </a:lnTo>
                  <a:lnTo>
                    <a:pt x="35" y="48"/>
                  </a:lnTo>
                  <a:lnTo>
                    <a:pt x="34" y="46"/>
                  </a:lnTo>
                  <a:lnTo>
                    <a:pt x="30" y="42"/>
                  </a:lnTo>
                  <a:lnTo>
                    <a:pt x="24" y="38"/>
                  </a:lnTo>
                  <a:lnTo>
                    <a:pt x="18" y="36"/>
                  </a:lnTo>
                  <a:lnTo>
                    <a:pt x="12" y="32"/>
                  </a:lnTo>
                  <a:lnTo>
                    <a:pt x="7" y="29"/>
                  </a:lnTo>
                  <a:lnTo>
                    <a:pt x="4" y="24"/>
                  </a:lnTo>
                  <a:lnTo>
                    <a:pt x="2" y="21"/>
                  </a:lnTo>
                  <a:lnTo>
                    <a:pt x="2" y="18"/>
                  </a:lnTo>
                  <a:lnTo>
                    <a:pt x="2" y="18"/>
                  </a:lnTo>
                  <a:lnTo>
                    <a:pt x="2" y="13"/>
                  </a:lnTo>
                  <a:lnTo>
                    <a:pt x="4" y="9"/>
                  </a:lnTo>
                  <a:lnTo>
                    <a:pt x="6" y="7"/>
                  </a:lnTo>
                  <a:lnTo>
                    <a:pt x="10" y="4"/>
                  </a:lnTo>
                  <a:lnTo>
                    <a:pt x="17" y="0"/>
                  </a:lnTo>
                  <a:lnTo>
                    <a:pt x="27" y="0"/>
                  </a:lnTo>
                  <a:lnTo>
                    <a:pt x="27" y="0"/>
                  </a:lnTo>
                  <a:lnTo>
                    <a:pt x="34" y="0"/>
                  </a:lnTo>
                  <a:lnTo>
                    <a:pt x="42" y="2"/>
                  </a:lnTo>
                  <a:lnTo>
                    <a:pt x="42" y="1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4" name="Freeform 392"/>
            <p:cNvSpPr>
              <a:spLocks/>
            </p:cNvSpPr>
            <p:nvPr userDrawn="1"/>
          </p:nvSpPr>
          <p:spPr bwMode="auto">
            <a:xfrm>
              <a:off x="5231" y="4022"/>
              <a:ext cx="28" cy="55"/>
            </a:xfrm>
            <a:custGeom>
              <a:avLst/>
              <a:gdLst/>
              <a:ahLst/>
              <a:cxnLst>
                <a:cxn ang="0">
                  <a:pos x="15" y="52"/>
                </a:cxn>
                <a:cxn ang="0">
                  <a:pos x="15" y="52"/>
                </a:cxn>
                <a:cxn ang="0">
                  <a:pos x="15" y="59"/>
                </a:cxn>
                <a:cxn ang="0">
                  <a:pos x="16" y="63"/>
                </a:cxn>
                <a:cxn ang="0">
                  <a:pos x="18" y="65"/>
                </a:cxn>
                <a:cxn ang="0">
                  <a:pos x="18" y="65"/>
                </a:cxn>
                <a:cxn ang="0">
                  <a:pos x="0" y="65"/>
                </a:cxn>
                <a:cxn ang="0">
                  <a:pos x="0" y="65"/>
                </a:cxn>
                <a:cxn ang="0">
                  <a:pos x="0" y="65"/>
                </a:cxn>
                <a:cxn ang="0">
                  <a:pos x="2" y="63"/>
                </a:cxn>
                <a:cxn ang="0">
                  <a:pos x="4" y="59"/>
                </a:cxn>
                <a:cxn ang="0">
                  <a:pos x="5" y="52"/>
                </a:cxn>
                <a:cxn ang="0">
                  <a:pos x="5" y="15"/>
                </a:cxn>
                <a:cxn ang="0">
                  <a:pos x="5" y="15"/>
                </a:cxn>
                <a:cxn ang="0">
                  <a:pos x="4" y="7"/>
                </a:cxn>
                <a:cxn ang="0">
                  <a:pos x="2" y="3"/>
                </a:cxn>
                <a:cxn ang="0">
                  <a:pos x="0" y="0"/>
                </a:cxn>
                <a:cxn ang="0">
                  <a:pos x="0" y="0"/>
                </a:cxn>
                <a:cxn ang="0">
                  <a:pos x="32" y="0"/>
                </a:cxn>
                <a:cxn ang="0">
                  <a:pos x="32" y="0"/>
                </a:cxn>
                <a:cxn ang="0">
                  <a:pos x="34" y="0"/>
                </a:cxn>
                <a:cxn ang="0">
                  <a:pos x="37" y="0"/>
                </a:cxn>
                <a:cxn ang="0">
                  <a:pos x="37" y="0"/>
                </a:cxn>
                <a:cxn ang="0">
                  <a:pos x="37" y="11"/>
                </a:cxn>
                <a:cxn ang="0">
                  <a:pos x="37" y="11"/>
                </a:cxn>
                <a:cxn ang="0">
                  <a:pos x="37" y="11"/>
                </a:cxn>
                <a:cxn ang="0">
                  <a:pos x="34" y="9"/>
                </a:cxn>
                <a:cxn ang="0">
                  <a:pos x="31" y="8"/>
                </a:cxn>
                <a:cxn ang="0">
                  <a:pos x="25" y="8"/>
                </a:cxn>
                <a:cxn ang="0">
                  <a:pos x="25" y="8"/>
                </a:cxn>
                <a:cxn ang="0">
                  <a:pos x="15" y="9"/>
                </a:cxn>
                <a:cxn ang="0">
                  <a:pos x="15" y="27"/>
                </a:cxn>
                <a:cxn ang="0">
                  <a:pos x="27" y="27"/>
                </a:cxn>
                <a:cxn ang="0">
                  <a:pos x="27" y="27"/>
                </a:cxn>
                <a:cxn ang="0">
                  <a:pos x="31" y="26"/>
                </a:cxn>
                <a:cxn ang="0">
                  <a:pos x="31" y="26"/>
                </a:cxn>
                <a:cxn ang="0">
                  <a:pos x="31" y="37"/>
                </a:cxn>
                <a:cxn ang="0">
                  <a:pos x="31" y="37"/>
                </a:cxn>
                <a:cxn ang="0">
                  <a:pos x="31" y="37"/>
                </a:cxn>
                <a:cxn ang="0">
                  <a:pos x="29" y="35"/>
                </a:cxn>
                <a:cxn ang="0">
                  <a:pos x="27" y="35"/>
                </a:cxn>
                <a:cxn ang="0">
                  <a:pos x="22" y="34"/>
                </a:cxn>
                <a:cxn ang="0">
                  <a:pos x="15" y="34"/>
                </a:cxn>
                <a:cxn ang="0">
                  <a:pos x="15" y="52"/>
                </a:cxn>
              </a:cxnLst>
              <a:rect l="0" t="0" r="r" b="b"/>
              <a:pathLst>
                <a:path w="37" h="65">
                  <a:moveTo>
                    <a:pt x="15" y="52"/>
                  </a:moveTo>
                  <a:lnTo>
                    <a:pt x="15" y="52"/>
                  </a:lnTo>
                  <a:lnTo>
                    <a:pt x="15" y="59"/>
                  </a:lnTo>
                  <a:lnTo>
                    <a:pt x="16" y="63"/>
                  </a:lnTo>
                  <a:lnTo>
                    <a:pt x="18" y="65"/>
                  </a:lnTo>
                  <a:lnTo>
                    <a:pt x="18" y="65"/>
                  </a:lnTo>
                  <a:lnTo>
                    <a:pt x="0" y="65"/>
                  </a:lnTo>
                  <a:lnTo>
                    <a:pt x="0" y="65"/>
                  </a:lnTo>
                  <a:lnTo>
                    <a:pt x="0" y="65"/>
                  </a:lnTo>
                  <a:lnTo>
                    <a:pt x="2" y="63"/>
                  </a:lnTo>
                  <a:lnTo>
                    <a:pt x="4" y="59"/>
                  </a:lnTo>
                  <a:lnTo>
                    <a:pt x="5" y="52"/>
                  </a:lnTo>
                  <a:lnTo>
                    <a:pt x="5" y="15"/>
                  </a:lnTo>
                  <a:lnTo>
                    <a:pt x="5" y="15"/>
                  </a:lnTo>
                  <a:lnTo>
                    <a:pt x="4" y="7"/>
                  </a:lnTo>
                  <a:lnTo>
                    <a:pt x="2" y="3"/>
                  </a:lnTo>
                  <a:lnTo>
                    <a:pt x="0" y="0"/>
                  </a:lnTo>
                  <a:lnTo>
                    <a:pt x="0" y="0"/>
                  </a:lnTo>
                  <a:lnTo>
                    <a:pt x="32" y="0"/>
                  </a:lnTo>
                  <a:lnTo>
                    <a:pt x="32" y="0"/>
                  </a:lnTo>
                  <a:lnTo>
                    <a:pt x="34" y="0"/>
                  </a:lnTo>
                  <a:lnTo>
                    <a:pt x="37" y="0"/>
                  </a:lnTo>
                  <a:lnTo>
                    <a:pt x="37" y="0"/>
                  </a:lnTo>
                  <a:lnTo>
                    <a:pt x="37" y="11"/>
                  </a:lnTo>
                  <a:lnTo>
                    <a:pt x="37" y="11"/>
                  </a:lnTo>
                  <a:lnTo>
                    <a:pt x="37" y="11"/>
                  </a:lnTo>
                  <a:lnTo>
                    <a:pt x="34" y="9"/>
                  </a:lnTo>
                  <a:lnTo>
                    <a:pt x="31" y="8"/>
                  </a:lnTo>
                  <a:lnTo>
                    <a:pt x="25" y="8"/>
                  </a:lnTo>
                  <a:lnTo>
                    <a:pt x="25" y="8"/>
                  </a:lnTo>
                  <a:lnTo>
                    <a:pt x="15" y="9"/>
                  </a:lnTo>
                  <a:lnTo>
                    <a:pt x="15" y="27"/>
                  </a:lnTo>
                  <a:lnTo>
                    <a:pt x="27" y="27"/>
                  </a:lnTo>
                  <a:lnTo>
                    <a:pt x="27" y="27"/>
                  </a:lnTo>
                  <a:lnTo>
                    <a:pt x="31" y="26"/>
                  </a:lnTo>
                  <a:lnTo>
                    <a:pt x="31" y="26"/>
                  </a:lnTo>
                  <a:lnTo>
                    <a:pt x="31" y="37"/>
                  </a:lnTo>
                  <a:lnTo>
                    <a:pt x="31" y="37"/>
                  </a:lnTo>
                  <a:lnTo>
                    <a:pt x="31" y="37"/>
                  </a:lnTo>
                  <a:lnTo>
                    <a:pt x="29" y="35"/>
                  </a:lnTo>
                  <a:lnTo>
                    <a:pt x="27" y="35"/>
                  </a:lnTo>
                  <a:lnTo>
                    <a:pt x="22" y="34"/>
                  </a:lnTo>
                  <a:lnTo>
                    <a:pt x="15" y="34"/>
                  </a:lnTo>
                  <a:lnTo>
                    <a:pt x="15" y="52"/>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5" name="Freeform 393"/>
            <p:cNvSpPr>
              <a:spLocks noEditPoints="1"/>
            </p:cNvSpPr>
            <p:nvPr userDrawn="1"/>
          </p:nvSpPr>
          <p:spPr bwMode="auto">
            <a:xfrm>
              <a:off x="5260" y="4021"/>
              <a:ext cx="56" cy="58"/>
            </a:xfrm>
            <a:custGeom>
              <a:avLst/>
              <a:gdLst/>
              <a:ahLst/>
              <a:cxnLst>
                <a:cxn ang="0">
                  <a:pos x="73" y="33"/>
                </a:cxn>
                <a:cxn ang="0">
                  <a:pos x="70" y="47"/>
                </a:cxn>
                <a:cxn ang="0">
                  <a:pos x="62" y="58"/>
                </a:cxn>
                <a:cxn ang="0">
                  <a:pos x="51" y="65"/>
                </a:cxn>
                <a:cxn ang="0">
                  <a:pos x="36" y="68"/>
                </a:cxn>
                <a:cxn ang="0">
                  <a:pos x="30" y="68"/>
                </a:cxn>
                <a:cxn ang="0">
                  <a:pos x="16" y="63"/>
                </a:cxn>
                <a:cxn ang="0">
                  <a:pos x="7" y="54"/>
                </a:cxn>
                <a:cxn ang="0">
                  <a:pos x="2" y="41"/>
                </a:cxn>
                <a:cxn ang="0">
                  <a:pos x="0" y="35"/>
                </a:cxn>
                <a:cxn ang="0">
                  <a:pos x="3" y="21"/>
                </a:cxn>
                <a:cxn ang="0">
                  <a:pos x="11" y="10"/>
                </a:cxn>
                <a:cxn ang="0">
                  <a:pos x="22" y="3"/>
                </a:cxn>
                <a:cxn ang="0">
                  <a:pos x="37" y="0"/>
                </a:cxn>
                <a:cxn ang="0">
                  <a:pos x="45" y="0"/>
                </a:cxn>
                <a:cxn ang="0">
                  <a:pos x="58" y="6"/>
                </a:cxn>
                <a:cxn ang="0">
                  <a:pos x="67" y="15"/>
                </a:cxn>
                <a:cxn ang="0">
                  <a:pos x="71" y="27"/>
                </a:cxn>
                <a:cxn ang="0">
                  <a:pos x="73" y="33"/>
                </a:cxn>
                <a:cxn ang="0">
                  <a:pos x="11" y="33"/>
                </a:cxn>
                <a:cxn ang="0">
                  <a:pos x="14" y="43"/>
                </a:cxn>
                <a:cxn ang="0">
                  <a:pos x="19" y="52"/>
                </a:cxn>
                <a:cxn ang="0">
                  <a:pos x="26" y="59"/>
                </a:cxn>
                <a:cxn ang="0">
                  <a:pos x="37" y="61"/>
                </a:cxn>
                <a:cxn ang="0">
                  <a:pos x="42" y="60"/>
                </a:cxn>
                <a:cxn ang="0">
                  <a:pos x="52" y="57"/>
                </a:cxn>
                <a:cxn ang="0">
                  <a:pos x="58" y="50"/>
                </a:cxn>
                <a:cxn ang="0">
                  <a:pos x="60" y="41"/>
                </a:cxn>
                <a:cxn ang="0">
                  <a:pos x="62" y="36"/>
                </a:cxn>
                <a:cxn ang="0">
                  <a:pos x="59" y="25"/>
                </a:cxn>
                <a:cxn ang="0">
                  <a:pos x="56" y="16"/>
                </a:cxn>
                <a:cxn ang="0">
                  <a:pos x="47" y="10"/>
                </a:cxn>
                <a:cxn ang="0">
                  <a:pos x="37" y="8"/>
                </a:cxn>
                <a:cxn ang="0">
                  <a:pos x="31" y="8"/>
                </a:cxn>
                <a:cxn ang="0">
                  <a:pos x="22" y="11"/>
                </a:cxn>
                <a:cxn ang="0">
                  <a:pos x="15" y="19"/>
                </a:cxn>
                <a:cxn ang="0">
                  <a:pos x="13" y="27"/>
                </a:cxn>
                <a:cxn ang="0">
                  <a:pos x="11" y="33"/>
                </a:cxn>
              </a:cxnLst>
              <a:rect l="0" t="0" r="r" b="b"/>
              <a:pathLst>
                <a:path w="73" h="68">
                  <a:moveTo>
                    <a:pt x="73" y="33"/>
                  </a:moveTo>
                  <a:lnTo>
                    <a:pt x="73" y="33"/>
                  </a:lnTo>
                  <a:lnTo>
                    <a:pt x="71" y="41"/>
                  </a:lnTo>
                  <a:lnTo>
                    <a:pt x="70" y="47"/>
                  </a:lnTo>
                  <a:lnTo>
                    <a:pt x="67" y="53"/>
                  </a:lnTo>
                  <a:lnTo>
                    <a:pt x="62" y="58"/>
                  </a:lnTo>
                  <a:lnTo>
                    <a:pt x="57" y="63"/>
                  </a:lnTo>
                  <a:lnTo>
                    <a:pt x="51" y="65"/>
                  </a:lnTo>
                  <a:lnTo>
                    <a:pt x="43" y="68"/>
                  </a:lnTo>
                  <a:lnTo>
                    <a:pt x="36" y="68"/>
                  </a:lnTo>
                  <a:lnTo>
                    <a:pt x="36" y="68"/>
                  </a:lnTo>
                  <a:lnTo>
                    <a:pt x="30" y="68"/>
                  </a:lnTo>
                  <a:lnTo>
                    <a:pt x="22" y="65"/>
                  </a:lnTo>
                  <a:lnTo>
                    <a:pt x="16" y="63"/>
                  </a:lnTo>
                  <a:lnTo>
                    <a:pt x="11" y="59"/>
                  </a:lnTo>
                  <a:lnTo>
                    <a:pt x="7" y="54"/>
                  </a:lnTo>
                  <a:lnTo>
                    <a:pt x="3" y="48"/>
                  </a:lnTo>
                  <a:lnTo>
                    <a:pt x="2" y="41"/>
                  </a:lnTo>
                  <a:lnTo>
                    <a:pt x="0" y="35"/>
                  </a:lnTo>
                  <a:lnTo>
                    <a:pt x="0" y="35"/>
                  </a:lnTo>
                  <a:lnTo>
                    <a:pt x="2" y="27"/>
                  </a:lnTo>
                  <a:lnTo>
                    <a:pt x="3" y="21"/>
                  </a:lnTo>
                  <a:lnTo>
                    <a:pt x="7" y="15"/>
                  </a:lnTo>
                  <a:lnTo>
                    <a:pt x="11" y="10"/>
                  </a:lnTo>
                  <a:lnTo>
                    <a:pt x="16" y="5"/>
                  </a:lnTo>
                  <a:lnTo>
                    <a:pt x="22" y="3"/>
                  </a:lnTo>
                  <a:lnTo>
                    <a:pt x="30" y="0"/>
                  </a:lnTo>
                  <a:lnTo>
                    <a:pt x="37" y="0"/>
                  </a:lnTo>
                  <a:lnTo>
                    <a:pt x="37" y="0"/>
                  </a:lnTo>
                  <a:lnTo>
                    <a:pt x="45" y="0"/>
                  </a:lnTo>
                  <a:lnTo>
                    <a:pt x="52" y="3"/>
                  </a:lnTo>
                  <a:lnTo>
                    <a:pt x="58" y="6"/>
                  </a:lnTo>
                  <a:lnTo>
                    <a:pt x="63" y="10"/>
                  </a:lnTo>
                  <a:lnTo>
                    <a:pt x="67" y="15"/>
                  </a:lnTo>
                  <a:lnTo>
                    <a:pt x="70" y="21"/>
                  </a:lnTo>
                  <a:lnTo>
                    <a:pt x="71" y="27"/>
                  </a:lnTo>
                  <a:lnTo>
                    <a:pt x="73" y="33"/>
                  </a:lnTo>
                  <a:lnTo>
                    <a:pt x="73" y="33"/>
                  </a:lnTo>
                  <a:close/>
                  <a:moveTo>
                    <a:pt x="11" y="33"/>
                  </a:moveTo>
                  <a:lnTo>
                    <a:pt x="11" y="33"/>
                  </a:lnTo>
                  <a:lnTo>
                    <a:pt x="13" y="38"/>
                  </a:lnTo>
                  <a:lnTo>
                    <a:pt x="14" y="43"/>
                  </a:lnTo>
                  <a:lnTo>
                    <a:pt x="15" y="48"/>
                  </a:lnTo>
                  <a:lnTo>
                    <a:pt x="19" y="52"/>
                  </a:lnTo>
                  <a:lnTo>
                    <a:pt x="22" y="55"/>
                  </a:lnTo>
                  <a:lnTo>
                    <a:pt x="26" y="59"/>
                  </a:lnTo>
                  <a:lnTo>
                    <a:pt x="31" y="60"/>
                  </a:lnTo>
                  <a:lnTo>
                    <a:pt x="37" y="61"/>
                  </a:lnTo>
                  <a:lnTo>
                    <a:pt x="37" y="61"/>
                  </a:lnTo>
                  <a:lnTo>
                    <a:pt x="42" y="60"/>
                  </a:lnTo>
                  <a:lnTo>
                    <a:pt x="47" y="59"/>
                  </a:lnTo>
                  <a:lnTo>
                    <a:pt x="52" y="57"/>
                  </a:lnTo>
                  <a:lnTo>
                    <a:pt x="54" y="54"/>
                  </a:lnTo>
                  <a:lnTo>
                    <a:pt x="58" y="50"/>
                  </a:lnTo>
                  <a:lnTo>
                    <a:pt x="59" y="46"/>
                  </a:lnTo>
                  <a:lnTo>
                    <a:pt x="60" y="41"/>
                  </a:lnTo>
                  <a:lnTo>
                    <a:pt x="62" y="36"/>
                  </a:lnTo>
                  <a:lnTo>
                    <a:pt x="62" y="36"/>
                  </a:lnTo>
                  <a:lnTo>
                    <a:pt x="60" y="30"/>
                  </a:lnTo>
                  <a:lnTo>
                    <a:pt x="59" y="25"/>
                  </a:lnTo>
                  <a:lnTo>
                    <a:pt x="58" y="20"/>
                  </a:lnTo>
                  <a:lnTo>
                    <a:pt x="56" y="16"/>
                  </a:lnTo>
                  <a:lnTo>
                    <a:pt x="52" y="12"/>
                  </a:lnTo>
                  <a:lnTo>
                    <a:pt x="47" y="10"/>
                  </a:lnTo>
                  <a:lnTo>
                    <a:pt x="42" y="8"/>
                  </a:lnTo>
                  <a:lnTo>
                    <a:pt x="37" y="8"/>
                  </a:lnTo>
                  <a:lnTo>
                    <a:pt x="37" y="8"/>
                  </a:lnTo>
                  <a:lnTo>
                    <a:pt x="31" y="8"/>
                  </a:lnTo>
                  <a:lnTo>
                    <a:pt x="26" y="9"/>
                  </a:lnTo>
                  <a:lnTo>
                    <a:pt x="22" y="11"/>
                  </a:lnTo>
                  <a:lnTo>
                    <a:pt x="19" y="15"/>
                  </a:lnTo>
                  <a:lnTo>
                    <a:pt x="15" y="19"/>
                  </a:lnTo>
                  <a:lnTo>
                    <a:pt x="14" y="22"/>
                  </a:lnTo>
                  <a:lnTo>
                    <a:pt x="13" y="27"/>
                  </a:lnTo>
                  <a:lnTo>
                    <a:pt x="11" y="33"/>
                  </a:lnTo>
                  <a:lnTo>
                    <a:pt x="11" y="3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6" name="Freeform 394"/>
            <p:cNvSpPr>
              <a:spLocks/>
            </p:cNvSpPr>
            <p:nvPr userDrawn="1"/>
          </p:nvSpPr>
          <p:spPr bwMode="auto">
            <a:xfrm>
              <a:off x="5322" y="4022"/>
              <a:ext cx="43" cy="55"/>
            </a:xfrm>
            <a:custGeom>
              <a:avLst/>
              <a:gdLst/>
              <a:ahLst/>
              <a:cxnLst>
                <a:cxn ang="0">
                  <a:pos x="23" y="0"/>
                </a:cxn>
                <a:cxn ang="0">
                  <a:pos x="23" y="0"/>
                </a:cxn>
                <a:cxn ang="0">
                  <a:pos x="32" y="2"/>
                </a:cxn>
                <a:cxn ang="0">
                  <a:pos x="39" y="5"/>
                </a:cxn>
                <a:cxn ang="0">
                  <a:pos x="43" y="10"/>
                </a:cxn>
                <a:cxn ang="0">
                  <a:pos x="44" y="16"/>
                </a:cxn>
                <a:cxn ang="0">
                  <a:pos x="44" y="16"/>
                </a:cxn>
                <a:cxn ang="0">
                  <a:pos x="43" y="23"/>
                </a:cxn>
                <a:cxn ang="0">
                  <a:pos x="39" y="27"/>
                </a:cxn>
                <a:cxn ang="0">
                  <a:pos x="34" y="31"/>
                </a:cxn>
                <a:cxn ang="0">
                  <a:pos x="28" y="34"/>
                </a:cxn>
                <a:cxn ang="0">
                  <a:pos x="43" y="52"/>
                </a:cxn>
                <a:cxn ang="0">
                  <a:pos x="43" y="52"/>
                </a:cxn>
                <a:cxn ang="0">
                  <a:pos x="50" y="59"/>
                </a:cxn>
                <a:cxn ang="0">
                  <a:pos x="59" y="65"/>
                </a:cxn>
                <a:cxn ang="0">
                  <a:pos x="49" y="65"/>
                </a:cxn>
                <a:cxn ang="0">
                  <a:pos x="49" y="65"/>
                </a:cxn>
                <a:cxn ang="0">
                  <a:pos x="43" y="64"/>
                </a:cxn>
                <a:cxn ang="0">
                  <a:pos x="40" y="63"/>
                </a:cxn>
                <a:cxn ang="0">
                  <a:pos x="38" y="60"/>
                </a:cxn>
                <a:cxn ang="0">
                  <a:pos x="26" y="46"/>
                </a:cxn>
                <a:cxn ang="0">
                  <a:pos x="17" y="32"/>
                </a:cxn>
                <a:cxn ang="0">
                  <a:pos x="17" y="32"/>
                </a:cxn>
                <a:cxn ang="0">
                  <a:pos x="23" y="30"/>
                </a:cxn>
                <a:cxn ang="0">
                  <a:pos x="28" y="27"/>
                </a:cxn>
                <a:cxn ang="0">
                  <a:pos x="32" y="24"/>
                </a:cxn>
                <a:cxn ang="0">
                  <a:pos x="33" y="21"/>
                </a:cxn>
                <a:cxn ang="0">
                  <a:pos x="34" y="18"/>
                </a:cxn>
                <a:cxn ang="0">
                  <a:pos x="34" y="18"/>
                </a:cxn>
                <a:cxn ang="0">
                  <a:pos x="33" y="13"/>
                </a:cxn>
                <a:cxn ang="0">
                  <a:pos x="30" y="9"/>
                </a:cxn>
                <a:cxn ang="0">
                  <a:pos x="26" y="8"/>
                </a:cxn>
                <a:cxn ang="0">
                  <a:pos x="21" y="7"/>
                </a:cxn>
                <a:cxn ang="0">
                  <a:pos x="21" y="7"/>
                </a:cxn>
                <a:cxn ang="0">
                  <a:pos x="15" y="8"/>
                </a:cxn>
                <a:cxn ang="0">
                  <a:pos x="15" y="52"/>
                </a:cxn>
                <a:cxn ang="0">
                  <a:pos x="15" y="52"/>
                </a:cxn>
                <a:cxn ang="0">
                  <a:pos x="15" y="59"/>
                </a:cxn>
                <a:cxn ang="0">
                  <a:pos x="16" y="63"/>
                </a:cxn>
                <a:cxn ang="0">
                  <a:pos x="19" y="65"/>
                </a:cxn>
                <a:cxn ang="0">
                  <a:pos x="19" y="65"/>
                </a:cxn>
                <a:cxn ang="0">
                  <a:pos x="0" y="65"/>
                </a:cxn>
                <a:cxn ang="0">
                  <a:pos x="0" y="65"/>
                </a:cxn>
                <a:cxn ang="0">
                  <a:pos x="0" y="65"/>
                </a:cxn>
                <a:cxn ang="0">
                  <a:pos x="2" y="63"/>
                </a:cxn>
                <a:cxn ang="0">
                  <a:pos x="4" y="59"/>
                </a:cxn>
                <a:cxn ang="0">
                  <a:pos x="5" y="52"/>
                </a:cxn>
                <a:cxn ang="0">
                  <a:pos x="5" y="15"/>
                </a:cxn>
                <a:cxn ang="0">
                  <a:pos x="5" y="15"/>
                </a:cxn>
                <a:cxn ang="0">
                  <a:pos x="4" y="7"/>
                </a:cxn>
                <a:cxn ang="0">
                  <a:pos x="2" y="3"/>
                </a:cxn>
                <a:cxn ang="0">
                  <a:pos x="0" y="0"/>
                </a:cxn>
                <a:cxn ang="0">
                  <a:pos x="0" y="0"/>
                </a:cxn>
                <a:cxn ang="0">
                  <a:pos x="23" y="0"/>
                </a:cxn>
              </a:cxnLst>
              <a:rect l="0" t="0" r="r" b="b"/>
              <a:pathLst>
                <a:path w="59" h="65">
                  <a:moveTo>
                    <a:pt x="23" y="0"/>
                  </a:moveTo>
                  <a:lnTo>
                    <a:pt x="23" y="0"/>
                  </a:lnTo>
                  <a:lnTo>
                    <a:pt x="32" y="2"/>
                  </a:lnTo>
                  <a:lnTo>
                    <a:pt x="39" y="5"/>
                  </a:lnTo>
                  <a:lnTo>
                    <a:pt x="43" y="10"/>
                  </a:lnTo>
                  <a:lnTo>
                    <a:pt x="44" y="16"/>
                  </a:lnTo>
                  <a:lnTo>
                    <a:pt x="44" y="16"/>
                  </a:lnTo>
                  <a:lnTo>
                    <a:pt x="43" y="23"/>
                  </a:lnTo>
                  <a:lnTo>
                    <a:pt x="39" y="27"/>
                  </a:lnTo>
                  <a:lnTo>
                    <a:pt x="34" y="31"/>
                  </a:lnTo>
                  <a:lnTo>
                    <a:pt x="28" y="34"/>
                  </a:lnTo>
                  <a:lnTo>
                    <a:pt x="43" y="52"/>
                  </a:lnTo>
                  <a:lnTo>
                    <a:pt x="43" y="52"/>
                  </a:lnTo>
                  <a:lnTo>
                    <a:pt x="50" y="59"/>
                  </a:lnTo>
                  <a:lnTo>
                    <a:pt x="59" y="65"/>
                  </a:lnTo>
                  <a:lnTo>
                    <a:pt x="49" y="65"/>
                  </a:lnTo>
                  <a:lnTo>
                    <a:pt x="49" y="65"/>
                  </a:lnTo>
                  <a:lnTo>
                    <a:pt x="43" y="64"/>
                  </a:lnTo>
                  <a:lnTo>
                    <a:pt x="40" y="63"/>
                  </a:lnTo>
                  <a:lnTo>
                    <a:pt x="38" y="60"/>
                  </a:lnTo>
                  <a:lnTo>
                    <a:pt x="26" y="46"/>
                  </a:lnTo>
                  <a:lnTo>
                    <a:pt x="17" y="32"/>
                  </a:lnTo>
                  <a:lnTo>
                    <a:pt x="17" y="32"/>
                  </a:lnTo>
                  <a:lnTo>
                    <a:pt x="23" y="30"/>
                  </a:lnTo>
                  <a:lnTo>
                    <a:pt x="28" y="27"/>
                  </a:lnTo>
                  <a:lnTo>
                    <a:pt x="32" y="24"/>
                  </a:lnTo>
                  <a:lnTo>
                    <a:pt x="33" y="21"/>
                  </a:lnTo>
                  <a:lnTo>
                    <a:pt x="34" y="18"/>
                  </a:lnTo>
                  <a:lnTo>
                    <a:pt x="34" y="18"/>
                  </a:lnTo>
                  <a:lnTo>
                    <a:pt x="33" y="13"/>
                  </a:lnTo>
                  <a:lnTo>
                    <a:pt x="30" y="9"/>
                  </a:lnTo>
                  <a:lnTo>
                    <a:pt x="26" y="8"/>
                  </a:lnTo>
                  <a:lnTo>
                    <a:pt x="21" y="7"/>
                  </a:lnTo>
                  <a:lnTo>
                    <a:pt x="21" y="7"/>
                  </a:lnTo>
                  <a:lnTo>
                    <a:pt x="15" y="8"/>
                  </a:lnTo>
                  <a:lnTo>
                    <a:pt x="15" y="52"/>
                  </a:lnTo>
                  <a:lnTo>
                    <a:pt x="15" y="52"/>
                  </a:lnTo>
                  <a:lnTo>
                    <a:pt x="15" y="59"/>
                  </a:lnTo>
                  <a:lnTo>
                    <a:pt x="16" y="63"/>
                  </a:lnTo>
                  <a:lnTo>
                    <a:pt x="19" y="65"/>
                  </a:lnTo>
                  <a:lnTo>
                    <a:pt x="19" y="65"/>
                  </a:lnTo>
                  <a:lnTo>
                    <a:pt x="0" y="65"/>
                  </a:lnTo>
                  <a:lnTo>
                    <a:pt x="0" y="65"/>
                  </a:lnTo>
                  <a:lnTo>
                    <a:pt x="0" y="65"/>
                  </a:lnTo>
                  <a:lnTo>
                    <a:pt x="2" y="63"/>
                  </a:lnTo>
                  <a:lnTo>
                    <a:pt x="4" y="59"/>
                  </a:lnTo>
                  <a:lnTo>
                    <a:pt x="5" y="52"/>
                  </a:lnTo>
                  <a:lnTo>
                    <a:pt x="5" y="15"/>
                  </a:lnTo>
                  <a:lnTo>
                    <a:pt x="5" y="15"/>
                  </a:lnTo>
                  <a:lnTo>
                    <a:pt x="4" y="7"/>
                  </a:lnTo>
                  <a:lnTo>
                    <a:pt x="2" y="3"/>
                  </a:lnTo>
                  <a:lnTo>
                    <a:pt x="0" y="0"/>
                  </a:lnTo>
                  <a:lnTo>
                    <a:pt x="0" y="0"/>
                  </a:lnTo>
                  <a:lnTo>
                    <a:pt x="23" y="0"/>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7" name="Freeform 395"/>
            <p:cNvSpPr>
              <a:spLocks/>
            </p:cNvSpPr>
            <p:nvPr userDrawn="1"/>
          </p:nvSpPr>
          <p:spPr bwMode="auto">
            <a:xfrm>
              <a:off x="5402" y="4022"/>
              <a:ext cx="68" cy="56"/>
            </a:xfrm>
            <a:custGeom>
              <a:avLst/>
              <a:gdLst/>
              <a:ahLst/>
              <a:cxnLst>
                <a:cxn ang="0">
                  <a:pos x="61" y="7"/>
                </a:cxn>
                <a:cxn ang="0">
                  <a:pos x="61" y="7"/>
                </a:cxn>
                <a:cxn ang="0">
                  <a:pos x="63" y="0"/>
                </a:cxn>
                <a:cxn ang="0">
                  <a:pos x="63" y="0"/>
                </a:cxn>
                <a:cxn ang="0">
                  <a:pos x="80" y="0"/>
                </a:cxn>
                <a:cxn ang="0">
                  <a:pos x="80" y="0"/>
                </a:cxn>
                <a:cxn ang="0">
                  <a:pos x="80" y="0"/>
                </a:cxn>
                <a:cxn ang="0">
                  <a:pos x="79" y="2"/>
                </a:cxn>
                <a:cxn ang="0">
                  <a:pos x="77" y="3"/>
                </a:cxn>
                <a:cxn ang="0">
                  <a:pos x="77" y="7"/>
                </a:cxn>
                <a:cxn ang="0">
                  <a:pos x="84" y="56"/>
                </a:cxn>
                <a:cxn ang="0">
                  <a:pos x="84" y="56"/>
                </a:cxn>
                <a:cxn ang="0">
                  <a:pos x="85" y="60"/>
                </a:cxn>
                <a:cxn ang="0">
                  <a:pos x="86" y="63"/>
                </a:cxn>
                <a:cxn ang="0">
                  <a:pos x="88" y="65"/>
                </a:cxn>
                <a:cxn ang="0">
                  <a:pos x="88" y="65"/>
                </a:cxn>
                <a:cxn ang="0">
                  <a:pos x="70" y="65"/>
                </a:cxn>
                <a:cxn ang="0">
                  <a:pos x="70" y="65"/>
                </a:cxn>
                <a:cxn ang="0">
                  <a:pos x="70" y="65"/>
                </a:cxn>
                <a:cxn ang="0">
                  <a:pos x="71" y="64"/>
                </a:cxn>
                <a:cxn ang="0">
                  <a:pos x="72" y="63"/>
                </a:cxn>
                <a:cxn ang="0">
                  <a:pos x="74" y="58"/>
                </a:cxn>
                <a:cxn ang="0">
                  <a:pos x="68" y="10"/>
                </a:cxn>
                <a:cxn ang="0">
                  <a:pos x="46" y="67"/>
                </a:cxn>
                <a:cxn ang="0">
                  <a:pos x="46" y="67"/>
                </a:cxn>
                <a:cxn ang="0">
                  <a:pos x="41" y="62"/>
                </a:cxn>
                <a:cxn ang="0">
                  <a:pos x="37" y="54"/>
                </a:cxn>
                <a:cxn ang="0">
                  <a:pos x="19" y="10"/>
                </a:cxn>
                <a:cxn ang="0">
                  <a:pos x="12" y="53"/>
                </a:cxn>
                <a:cxn ang="0">
                  <a:pos x="12" y="53"/>
                </a:cxn>
                <a:cxn ang="0">
                  <a:pos x="12" y="60"/>
                </a:cxn>
                <a:cxn ang="0">
                  <a:pos x="14" y="63"/>
                </a:cxn>
                <a:cxn ang="0">
                  <a:pos x="16" y="65"/>
                </a:cxn>
                <a:cxn ang="0">
                  <a:pos x="16" y="65"/>
                </a:cxn>
                <a:cxn ang="0">
                  <a:pos x="0" y="65"/>
                </a:cxn>
                <a:cxn ang="0">
                  <a:pos x="0" y="65"/>
                </a:cxn>
                <a:cxn ang="0">
                  <a:pos x="0" y="65"/>
                </a:cxn>
                <a:cxn ang="0">
                  <a:pos x="3" y="63"/>
                </a:cxn>
                <a:cxn ang="0">
                  <a:pos x="4" y="59"/>
                </a:cxn>
                <a:cxn ang="0">
                  <a:pos x="5" y="52"/>
                </a:cxn>
                <a:cxn ang="0">
                  <a:pos x="11" y="10"/>
                </a:cxn>
                <a:cxn ang="0">
                  <a:pos x="11" y="10"/>
                </a:cxn>
                <a:cxn ang="0">
                  <a:pos x="11" y="5"/>
                </a:cxn>
                <a:cxn ang="0">
                  <a:pos x="10" y="3"/>
                </a:cxn>
                <a:cxn ang="0">
                  <a:pos x="8" y="0"/>
                </a:cxn>
                <a:cxn ang="0">
                  <a:pos x="8" y="0"/>
                </a:cxn>
                <a:cxn ang="0">
                  <a:pos x="25" y="0"/>
                </a:cxn>
                <a:cxn ang="0">
                  <a:pos x="25" y="0"/>
                </a:cxn>
                <a:cxn ang="0">
                  <a:pos x="25" y="0"/>
                </a:cxn>
                <a:cxn ang="0">
                  <a:pos x="27" y="5"/>
                </a:cxn>
                <a:cxn ang="0">
                  <a:pos x="46" y="48"/>
                </a:cxn>
                <a:cxn ang="0">
                  <a:pos x="61" y="7"/>
                </a:cxn>
              </a:cxnLst>
              <a:rect l="0" t="0" r="r" b="b"/>
              <a:pathLst>
                <a:path w="88" h="67">
                  <a:moveTo>
                    <a:pt x="61" y="7"/>
                  </a:moveTo>
                  <a:lnTo>
                    <a:pt x="61" y="7"/>
                  </a:lnTo>
                  <a:lnTo>
                    <a:pt x="63" y="0"/>
                  </a:lnTo>
                  <a:lnTo>
                    <a:pt x="63" y="0"/>
                  </a:lnTo>
                  <a:lnTo>
                    <a:pt x="80" y="0"/>
                  </a:lnTo>
                  <a:lnTo>
                    <a:pt x="80" y="0"/>
                  </a:lnTo>
                  <a:lnTo>
                    <a:pt x="80" y="0"/>
                  </a:lnTo>
                  <a:lnTo>
                    <a:pt x="79" y="2"/>
                  </a:lnTo>
                  <a:lnTo>
                    <a:pt x="77" y="3"/>
                  </a:lnTo>
                  <a:lnTo>
                    <a:pt x="77" y="7"/>
                  </a:lnTo>
                  <a:lnTo>
                    <a:pt x="84" y="56"/>
                  </a:lnTo>
                  <a:lnTo>
                    <a:pt x="84" y="56"/>
                  </a:lnTo>
                  <a:lnTo>
                    <a:pt x="85" y="60"/>
                  </a:lnTo>
                  <a:lnTo>
                    <a:pt x="86" y="63"/>
                  </a:lnTo>
                  <a:lnTo>
                    <a:pt x="88" y="65"/>
                  </a:lnTo>
                  <a:lnTo>
                    <a:pt x="88" y="65"/>
                  </a:lnTo>
                  <a:lnTo>
                    <a:pt x="70" y="65"/>
                  </a:lnTo>
                  <a:lnTo>
                    <a:pt x="70" y="65"/>
                  </a:lnTo>
                  <a:lnTo>
                    <a:pt x="70" y="65"/>
                  </a:lnTo>
                  <a:lnTo>
                    <a:pt x="71" y="64"/>
                  </a:lnTo>
                  <a:lnTo>
                    <a:pt x="72" y="63"/>
                  </a:lnTo>
                  <a:lnTo>
                    <a:pt x="74" y="58"/>
                  </a:lnTo>
                  <a:lnTo>
                    <a:pt x="68" y="10"/>
                  </a:lnTo>
                  <a:lnTo>
                    <a:pt x="46" y="67"/>
                  </a:lnTo>
                  <a:lnTo>
                    <a:pt x="46" y="67"/>
                  </a:lnTo>
                  <a:lnTo>
                    <a:pt x="41" y="62"/>
                  </a:lnTo>
                  <a:lnTo>
                    <a:pt x="37" y="54"/>
                  </a:lnTo>
                  <a:lnTo>
                    <a:pt x="19" y="10"/>
                  </a:lnTo>
                  <a:lnTo>
                    <a:pt x="12" y="53"/>
                  </a:lnTo>
                  <a:lnTo>
                    <a:pt x="12" y="53"/>
                  </a:lnTo>
                  <a:lnTo>
                    <a:pt x="12" y="60"/>
                  </a:lnTo>
                  <a:lnTo>
                    <a:pt x="14" y="63"/>
                  </a:lnTo>
                  <a:lnTo>
                    <a:pt x="16" y="65"/>
                  </a:lnTo>
                  <a:lnTo>
                    <a:pt x="16" y="65"/>
                  </a:lnTo>
                  <a:lnTo>
                    <a:pt x="0" y="65"/>
                  </a:lnTo>
                  <a:lnTo>
                    <a:pt x="0" y="65"/>
                  </a:lnTo>
                  <a:lnTo>
                    <a:pt x="0" y="65"/>
                  </a:lnTo>
                  <a:lnTo>
                    <a:pt x="3" y="63"/>
                  </a:lnTo>
                  <a:lnTo>
                    <a:pt x="4" y="59"/>
                  </a:lnTo>
                  <a:lnTo>
                    <a:pt x="5" y="52"/>
                  </a:lnTo>
                  <a:lnTo>
                    <a:pt x="11" y="10"/>
                  </a:lnTo>
                  <a:lnTo>
                    <a:pt x="11" y="10"/>
                  </a:lnTo>
                  <a:lnTo>
                    <a:pt x="11" y="5"/>
                  </a:lnTo>
                  <a:lnTo>
                    <a:pt x="10" y="3"/>
                  </a:lnTo>
                  <a:lnTo>
                    <a:pt x="8" y="0"/>
                  </a:lnTo>
                  <a:lnTo>
                    <a:pt x="8" y="0"/>
                  </a:lnTo>
                  <a:lnTo>
                    <a:pt x="25" y="0"/>
                  </a:lnTo>
                  <a:lnTo>
                    <a:pt x="25" y="0"/>
                  </a:lnTo>
                  <a:lnTo>
                    <a:pt x="25" y="0"/>
                  </a:lnTo>
                  <a:lnTo>
                    <a:pt x="27" y="5"/>
                  </a:lnTo>
                  <a:lnTo>
                    <a:pt x="46" y="48"/>
                  </a:lnTo>
                  <a:lnTo>
                    <a:pt x="61" y="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8" name="Freeform 396"/>
            <p:cNvSpPr>
              <a:spLocks/>
            </p:cNvSpPr>
            <p:nvPr userDrawn="1"/>
          </p:nvSpPr>
          <p:spPr bwMode="auto">
            <a:xfrm>
              <a:off x="5473" y="4022"/>
              <a:ext cx="35" cy="55"/>
            </a:xfrm>
            <a:custGeom>
              <a:avLst/>
              <a:gdLst/>
              <a:ahLst/>
              <a:cxnLst>
                <a:cxn ang="0">
                  <a:pos x="14" y="57"/>
                </a:cxn>
                <a:cxn ang="0">
                  <a:pos x="27" y="58"/>
                </a:cxn>
                <a:cxn ang="0">
                  <a:pos x="27" y="58"/>
                </a:cxn>
                <a:cxn ang="0">
                  <a:pos x="32" y="58"/>
                </a:cxn>
                <a:cxn ang="0">
                  <a:pos x="37" y="58"/>
                </a:cxn>
                <a:cxn ang="0">
                  <a:pos x="41" y="56"/>
                </a:cxn>
                <a:cxn ang="0">
                  <a:pos x="46" y="53"/>
                </a:cxn>
                <a:cxn ang="0">
                  <a:pos x="46" y="53"/>
                </a:cxn>
                <a:cxn ang="0">
                  <a:pos x="41" y="65"/>
                </a:cxn>
                <a:cxn ang="0">
                  <a:pos x="0" y="65"/>
                </a:cxn>
                <a:cxn ang="0">
                  <a:pos x="0" y="65"/>
                </a:cxn>
                <a:cxn ang="0">
                  <a:pos x="0" y="65"/>
                </a:cxn>
                <a:cxn ang="0">
                  <a:pos x="3" y="63"/>
                </a:cxn>
                <a:cxn ang="0">
                  <a:pos x="4" y="59"/>
                </a:cxn>
                <a:cxn ang="0">
                  <a:pos x="4" y="52"/>
                </a:cxn>
                <a:cxn ang="0">
                  <a:pos x="4" y="15"/>
                </a:cxn>
                <a:cxn ang="0">
                  <a:pos x="4" y="15"/>
                </a:cxn>
                <a:cxn ang="0">
                  <a:pos x="4" y="7"/>
                </a:cxn>
                <a:cxn ang="0">
                  <a:pos x="3" y="3"/>
                </a:cxn>
                <a:cxn ang="0">
                  <a:pos x="0" y="0"/>
                </a:cxn>
                <a:cxn ang="0">
                  <a:pos x="0" y="0"/>
                </a:cxn>
                <a:cxn ang="0">
                  <a:pos x="31" y="0"/>
                </a:cxn>
                <a:cxn ang="0">
                  <a:pos x="31" y="0"/>
                </a:cxn>
                <a:cxn ang="0">
                  <a:pos x="33" y="0"/>
                </a:cxn>
                <a:cxn ang="0">
                  <a:pos x="36" y="0"/>
                </a:cxn>
                <a:cxn ang="0">
                  <a:pos x="36" y="0"/>
                </a:cxn>
                <a:cxn ang="0">
                  <a:pos x="36" y="11"/>
                </a:cxn>
                <a:cxn ang="0">
                  <a:pos x="36" y="11"/>
                </a:cxn>
                <a:cxn ang="0">
                  <a:pos x="36" y="11"/>
                </a:cxn>
                <a:cxn ang="0">
                  <a:pos x="33" y="9"/>
                </a:cxn>
                <a:cxn ang="0">
                  <a:pos x="31" y="8"/>
                </a:cxn>
                <a:cxn ang="0">
                  <a:pos x="25" y="8"/>
                </a:cxn>
                <a:cxn ang="0">
                  <a:pos x="25" y="8"/>
                </a:cxn>
                <a:cxn ang="0">
                  <a:pos x="14" y="9"/>
                </a:cxn>
                <a:cxn ang="0">
                  <a:pos x="14" y="27"/>
                </a:cxn>
                <a:cxn ang="0">
                  <a:pos x="26" y="27"/>
                </a:cxn>
                <a:cxn ang="0">
                  <a:pos x="26" y="27"/>
                </a:cxn>
                <a:cxn ang="0">
                  <a:pos x="31" y="26"/>
                </a:cxn>
                <a:cxn ang="0">
                  <a:pos x="31" y="26"/>
                </a:cxn>
                <a:cxn ang="0">
                  <a:pos x="31" y="37"/>
                </a:cxn>
                <a:cxn ang="0">
                  <a:pos x="31" y="37"/>
                </a:cxn>
                <a:cxn ang="0">
                  <a:pos x="31" y="37"/>
                </a:cxn>
                <a:cxn ang="0">
                  <a:pos x="28" y="35"/>
                </a:cxn>
                <a:cxn ang="0">
                  <a:pos x="26" y="35"/>
                </a:cxn>
                <a:cxn ang="0">
                  <a:pos x="21" y="34"/>
                </a:cxn>
                <a:cxn ang="0">
                  <a:pos x="14" y="34"/>
                </a:cxn>
                <a:cxn ang="0">
                  <a:pos x="14" y="57"/>
                </a:cxn>
              </a:cxnLst>
              <a:rect l="0" t="0" r="r" b="b"/>
              <a:pathLst>
                <a:path w="46" h="65">
                  <a:moveTo>
                    <a:pt x="14" y="57"/>
                  </a:moveTo>
                  <a:lnTo>
                    <a:pt x="27" y="58"/>
                  </a:lnTo>
                  <a:lnTo>
                    <a:pt x="27" y="58"/>
                  </a:lnTo>
                  <a:lnTo>
                    <a:pt x="32" y="58"/>
                  </a:lnTo>
                  <a:lnTo>
                    <a:pt x="37" y="58"/>
                  </a:lnTo>
                  <a:lnTo>
                    <a:pt x="41" y="56"/>
                  </a:lnTo>
                  <a:lnTo>
                    <a:pt x="46" y="53"/>
                  </a:lnTo>
                  <a:lnTo>
                    <a:pt x="46" y="53"/>
                  </a:lnTo>
                  <a:lnTo>
                    <a:pt x="41" y="65"/>
                  </a:lnTo>
                  <a:lnTo>
                    <a:pt x="0" y="65"/>
                  </a:lnTo>
                  <a:lnTo>
                    <a:pt x="0" y="65"/>
                  </a:lnTo>
                  <a:lnTo>
                    <a:pt x="0" y="65"/>
                  </a:lnTo>
                  <a:lnTo>
                    <a:pt x="3" y="63"/>
                  </a:lnTo>
                  <a:lnTo>
                    <a:pt x="4" y="59"/>
                  </a:lnTo>
                  <a:lnTo>
                    <a:pt x="4" y="52"/>
                  </a:lnTo>
                  <a:lnTo>
                    <a:pt x="4" y="15"/>
                  </a:lnTo>
                  <a:lnTo>
                    <a:pt x="4" y="15"/>
                  </a:lnTo>
                  <a:lnTo>
                    <a:pt x="4" y="7"/>
                  </a:lnTo>
                  <a:lnTo>
                    <a:pt x="3" y="3"/>
                  </a:lnTo>
                  <a:lnTo>
                    <a:pt x="0" y="0"/>
                  </a:lnTo>
                  <a:lnTo>
                    <a:pt x="0" y="0"/>
                  </a:lnTo>
                  <a:lnTo>
                    <a:pt x="31" y="0"/>
                  </a:lnTo>
                  <a:lnTo>
                    <a:pt x="31" y="0"/>
                  </a:lnTo>
                  <a:lnTo>
                    <a:pt x="33" y="0"/>
                  </a:lnTo>
                  <a:lnTo>
                    <a:pt x="36" y="0"/>
                  </a:lnTo>
                  <a:lnTo>
                    <a:pt x="36" y="0"/>
                  </a:lnTo>
                  <a:lnTo>
                    <a:pt x="36" y="11"/>
                  </a:lnTo>
                  <a:lnTo>
                    <a:pt x="36" y="11"/>
                  </a:lnTo>
                  <a:lnTo>
                    <a:pt x="36" y="11"/>
                  </a:lnTo>
                  <a:lnTo>
                    <a:pt x="33" y="9"/>
                  </a:lnTo>
                  <a:lnTo>
                    <a:pt x="31" y="8"/>
                  </a:lnTo>
                  <a:lnTo>
                    <a:pt x="25" y="8"/>
                  </a:lnTo>
                  <a:lnTo>
                    <a:pt x="25" y="8"/>
                  </a:lnTo>
                  <a:lnTo>
                    <a:pt x="14" y="9"/>
                  </a:lnTo>
                  <a:lnTo>
                    <a:pt x="14" y="27"/>
                  </a:lnTo>
                  <a:lnTo>
                    <a:pt x="26" y="27"/>
                  </a:lnTo>
                  <a:lnTo>
                    <a:pt x="26" y="27"/>
                  </a:lnTo>
                  <a:lnTo>
                    <a:pt x="31" y="26"/>
                  </a:lnTo>
                  <a:lnTo>
                    <a:pt x="31" y="26"/>
                  </a:lnTo>
                  <a:lnTo>
                    <a:pt x="31" y="37"/>
                  </a:lnTo>
                  <a:lnTo>
                    <a:pt x="31" y="37"/>
                  </a:lnTo>
                  <a:lnTo>
                    <a:pt x="31" y="37"/>
                  </a:lnTo>
                  <a:lnTo>
                    <a:pt x="28" y="35"/>
                  </a:lnTo>
                  <a:lnTo>
                    <a:pt x="26" y="35"/>
                  </a:lnTo>
                  <a:lnTo>
                    <a:pt x="21" y="34"/>
                  </a:lnTo>
                  <a:lnTo>
                    <a:pt x="14" y="34"/>
                  </a:lnTo>
                  <a:lnTo>
                    <a:pt x="14" y="5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89" name="Freeform 397"/>
            <p:cNvSpPr>
              <a:spLocks noEditPoints="1"/>
            </p:cNvSpPr>
            <p:nvPr userDrawn="1"/>
          </p:nvSpPr>
          <p:spPr bwMode="auto">
            <a:xfrm>
              <a:off x="5512" y="4022"/>
              <a:ext cx="43" cy="55"/>
            </a:xfrm>
            <a:custGeom>
              <a:avLst/>
              <a:gdLst/>
              <a:ahLst/>
              <a:cxnLst>
                <a:cxn ang="0">
                  <a:pos x="4" y="14"/>
                </a:cxn>
                <a:cxn ang="0">
                  <a:pos x="4" y="14"/>
                </a:cxn>
                <a:cxn ang="0">
                  <a:pos x="3" y="7"/>
                </a:cxn>
                <a:cxn ang="0">
                  <a:pos x="2" y="3"/>
                </a:cxn>
                <a:cxn ang="0">
                  <a:pos x="0" y="0"/>
                </a:cxn>
                <a:cxn ang="0">
                  <a:pos x="0" y="0"/>
                </a:cxn>
                <a:cxn ang="0">
                  <a:pos x="24" y="0"/>
                </a:cxn>
                <a:cxn ang="0">
                  <a:pos x="24" y="0"/>
                </a:cxn>
                <a:cxn ang="0">
                  <a:pos x="31" y="2"/>
                </a:cxn>
                <a:cxn ang="0">
                  <a:pos x="39" y="3"/>
                </a:cxn>
                <a:cxn ang="0">
                  <a:pos x="45" y="5"/>
                </a:cxn>
                <a:cxn ang="0">
                  <a:pos x="51" y="9"/>
                </a:cxn>
                <a:cxn ang="0">
                  <a:pos x="55" y="14"/>
                </a:cxn>
                <a:cxn ang="0">
                  <a:pos x="57" y="19"/>
                </a:cxn>
                <a:cxn ang="0">
                  <a:pos x="60" y="25"/>
                </a:cxn>
                <a:cxn ang="0">
                  <a:pos x="61" y="32"/>
                </a:cxn>
                <a:cxn ang="0">
                  <a:pos x="61" y="32"/>
                </a:cxn>
                <a:cxn ang="0">
                  <a:pos x="60" y="40"/>
                </a:cxn>
                <a:cxn ang="0">
                  <a:pos x="57" y="46"/>
                </a:cxn>
                <a:cxn ang="0">
                  <a:pos x="55" y="52"/>
                </a:cxn>
                <a:cxn ang="0">
                  <a:pos x="50" y="57"/>
                </a:cxn>
                <a:cxn ang="0">
                  <a:pos x="45" y="60"/>
                </a:cxn>
                <a:cxn ang="0">
                  <a:pos x="39" y="63"/>
                </a:cxn>
                <a:cxn ang="0">
                  <a:pos x="31" y="65"/>
                </a:cxn>
                <a:cxn ang="0">
                  <a:pos x="23" y="65"/>
                </a:cxn>
                <a:cxn ang="0">
                  <a:pos x="0" y="65"/>
                </a:cxn>
                <a:cxn ang="0">
                  <a:pos x="0" y="65"/>
                </a:cxn>
                <a:cxn ang="0">
                  <a:pos x="0" y="65"/>
                </a:cxn>
                <a:cxn ang="0">
                  <a:pos x="2" y="63"/>
                </a:cxn>
                <a:cxn ang="0">
                  <a:pos x="3" y="59"/>
                </a:cxn>
                <a:cxn ang="0">
                  <a:pos x="4" y="52"/>
                </a:cxn>
                <a:cxn ang="0">
                  <a:pos x="4" y="14"/>
                </a:cxn>
                <a:cxn ang="0">
                  <a:pos x="14" y="58"/>
                </a:cxn>
                <a:cxn ang="0">
                  <a:pos x="14" y="58"/>
                </a:cxn>
                <a:cxn ang="0">
                  <a:pos x="22" y="58"/>
                </a:cxn>
                <a:cxn ang="0">
                  <a:pos x="22" y="58"/>
                </a:cxn>
                <a:cxn ang="0">
                  <a:pos x="26" y="58"/>
                </a:cxn>
                <a:cxn ang="0">
                  <a:pos x="31" y="57"/>
                </a:cxn>
                <a:cxn ang="0">
                  <a:pos x="36" y="56"/>
                </a:cxn>
                <a:cxn ang="0">
                  <a:pos x="40" y="53"/>
                </a:cxn>
                <a:cxn ang="0">
                  <a:pos x="44" y="49"/>
                </a:cxn>
                <a:cxn ang="0">
                  <a:pos x="46" y="45"/>
                </a:cxn>
                <a:cxn ang="0">
                  <a:pos x="49" y="40"/>
                </a:cxn>
                <a:cxn ang="0">
                  <a:pos x="49" y="34"/>
                </a:cxn>
                <a:cxn ang="0">
                  <a:pos x="49" y="34"/>
                </a:cxn>
                <a:cxn ang="0">
                  <a:pos x="49" y="27"/>
                </a:cxn>
                <a:cxn ang="0">
                  <a:pos x="47" y="23"/>
                </a:cxn>
                <a:cxn ang="0">
                  <a:pos x="45" y="18"/>
                </a:cxn>
                <a:cxn ang="0">
                  <a:pos x="42" y="14"/>
                </a:cxn>
                <a:cxn ang="0">
                  <a:pos x="39" y="11"/>
                </a:cxn>
                <a:cxn ang="0">
                  <a:pos x="34" y="9"/>
                </a:cxn>
                <a:cxn ang="0">
                  <a:pos x="29" y="8"/>
                </a:cxn>
                <a:cxn ang="0">
                  <a:pos x="23" y="8"/>
                </a:cxn>
                <a:cxn ang="0">
                  <a:pos x="23" y="8"/>
                </a:cxn>
                <a:cxn ang="0">
                  <a:pos x="14" y="9"/>
                </a:cxn>
                <a:cxn ang="0">
                  <a:pos x="14" y="58"/>
                </a:cxn>
              </a:cxnLst>
              <a:rect l="0" t="0" r="r" b="b"/>
              <a:pathLst>
                <a:path w="61" h="65">
                  <a:moveTo>
                    <a:pt x="4" y="14"/>
                  </a:moveTo>
                  <a:lnTo>
                    <a:pt x="4" y="14"/>
                  </a:lnTo>
                  <a:lnTo>
                    <a:pt x="3" y="7"/>
                  </a:lnTo>
                  <a:lnTo>
                    <a:pt x="2" y="3"/>
                  </a:lnTo>
                  <a:lnTo>
                    <a:pt x="0" y="0"/>
                  </a:lnTo>
                  <a:lnTo>
                    <a:pt x="0" y="0"/>
                  </a:lnTo>
                  <a:lnTo>
                    <a:pt x="24" y="0"/>
                  </a:lnTo>
                  <a:lnTo>
                    <a:pt x="24" y="0"/>
                  </a:lnTo>
                  <a:lnTo>
                    <a:pt x="31" y="2"/>
                  </a:lnTo>
                  <a:lnTo>
                    <a:pt x="39" y="3"/>
                  </a:lnTo>
                  <a:lnTo>
                    <a:pt x="45" y="5"/>
                  </a:lnTo>
                  <a:lnTo>
                    <a:pt x="51" y="9"/>
                  </a:lnTo>
                  <a:lnTo>
                    <a:pt x="55" y="14"/>
                  </a:lnTo>
                  <a:lnTo>
                    <a:pt x="57" y="19"/>
                  </a:lnTo>
                  <a:lnTo>
                    <a:pt x="60" y="25"/>
                  </a:lnTo>
                  <a:lnTo>
                    <a:pt x="61" y="32"/>
                  </a:lnTo>
                  <a:lnTo>
                    <a:pt x="61" y="32"/>
                  </a:lnTo>
                  <a:lnTo>
                    <a:pt x="60" y="40"/>
                  </a:lnTo>
                  <a:lnTo>
                    <a:pt x="57" y="46"/>
                  </a:lnTo>
                  <a:lnTo>
                    <a:pt x="55" y="52"/>
                  </a:lnTo>
                  <a:lnTo>
                    <a:pt x="50" y="57"/>
                  </a:lnTo>
                  <a:lnTo>
                    <a:pt x="45" y="60"/>
                  </a:lnTo>
                  <a:lnTo>
                    <a:pt x="39" y="63"/>
                  </a:lnTo>
                  <a:lnTo>
                    <a:pt x="31" y="65"/>
                  </a:lnTo>
                  <a:lnTo>
                    <a:pt x="23" y="65"/>
                  </a:lnTo>
                  <a:lnTo>
                    <a:pt x="0" y="65"/>
                  </a:lnTo>
                  <a:lnTo>
                    <a:pt x="0" y="65"/>
                  </a:lnTo>
                  <a:lnTo>
                    <a:pt x="0" y="65"/>
                  </a:lnTo>
                  <a:lnTo>
                    <a:pt x="2" y="63"/>
                  </a:lnTo>
                  <a:lnTo>
                    <a:pt x="3" y="59"/>
                  </a:lnTo>
                  <a:lnTo>
                    <a:pt x="4" y="52"/>
                  </a:lnTo>
                  <a:lnTo>
                    <a:pt x="4" y="14"/>
                  </a:lnTo>
                  <a:close/>
                  <a:moveTo>
                    <a:pt x="14" y="58"/>
                  </a:moveTo>
                  <a:lnTo>
                    <a:pt x="14" y="58"/>
                  </a:lnTo>
                  <a:lnTo>
                    <a:pt x="22" y="58"/>
                  </a:lnTo>
                  <a:lnTo>
                    <a:pt x="22" y="58"/>
                  </a:lnTo>
                  <a:lnTo>
                    <a:pt x="26" y="58"/>
                  </a:lnTo>
                  <a:lnTo>
                    <a:pt x="31" y="57"/>
                  </a:lnTo>
                  <a:lnTo>
                    <a:pt x="36" y="56"/>
                  </a:lnTo>
                  <a:lnTo>
                    <a:pt x="40" y="53"/>
                  </a:lnTo>
                  <a:lnTo>
                    <a:pt x="44" y="49"/>
                  </a:lnTo>
                  <a:lnTo>
                    <a:pt x="46" y="45"/>
                  </a:lnTo>
                  <a:lnTo>
                    <a:pt x="49" y="40"/>
                  </a:lnTo>
                  <a:lnTo>
                    <a:pt x="49" y="34"/>
                  </a:lnTo>
                  <a:lnTo>
                    <a:pt x="49" y="34"/>
                  </a:lnTo>
                  <a:lnTo>
                    <a:pt x="49" y="27"/>
                  </a:lnTo>
                  <a:lnTo>
                    <a:pt x="47" y="23"/>
                  </a:lnTo>
                  <a:lnTo>
                    <a:pt x="45" y="18"/>
                  </a:lnTo>
                  <a:lnTo>
                    <a:pt x="42" y="14"/>
                  </a:lnTo>
                  <a:lnTo>
                    <a:pt x="39" y="11"/>
                  </a:lnTo>
                  <a:lnTo>
                    <a:pt x="34" y="9"/>
                  </a:lnTo>
                  <a:lnTo>
                    <a:pt x="29" y="8"/>
                  </a:lnTo>
                  <a:lnTo>
                    <a:pt x="23" y="8"/>
                  </a:lnTo>
                  <a:lnTo>
                    <a:pt x="23" y="8"/>
                  </a:lnTo>
                  <a:lnTo>
                    <a:pt x="14" y="9"/>
                  </a:lnTo>
                  <a:lnTo>
                    <a:pt x="14" y="5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0" name="Freeform 398"/>
            <p:cNvSpPr>
              <a:spLocks/>
            </p:cNvSpPr>
            <p:nvPr userDrawn="1"/>
          </p:nvSpPr>
          <p:spPr bwMode="auto">
            <a:xfrm>
              <a:off x="5562" y="4022"/>
              <a:ext cx="14" cy="55"/>
            </a:xfrm>
            <a:custGeom>
              <a:avLst/>
              <a:gdLst/>
              <a:ahLst/>
              <a:cxnLst>
                <a:cxn ang="0">
                  <a:pos x="4" y="15"/>
                </a:cxn>
                <a:cxn ang="0">
                  <a:pos x="4" y="15"/>
                </a:cxn>
                <a:cxn ang="0">
                  <a:pos x="4" y="7"/>
                </a:cxn>
                <a:cxn ang="0">
                  <a:pos x="2" y="3"/>
                </a:cxn>
                <a:cxn ang="0">
                  <a:pos x="0" y="0"/>
                </a:cxn>
                <a:cxn ang="0">
                  <a:pos x="0" y="0"/>
                </a:cxn>
                <a:cxn ang="0">
                  <a:pos x="18" y="0"/>
                </a:cxn>
                <a:cxn ang="0">
                  <a:pos x="18" y="0"/>
                </a:cxn>
                <a:cxn ang="0">
                  <a:pos x="18" y="0"/>
                </a:cxn>
                <a:cxn ang="0">
                  <a:pos x="16" y="3"/>
                </a:cxn>
                <a:cxn ang="0">
                  <a:pos x="15" y="7"/>
                </a:cxn>
                <a:cxn ang="0">
                  <a:pos x="15" y="15"/>
                </a:cxn>
                <a:cxn ang="0">
                  <a:pos x="15" y="52"/>
                </a:cxn>
                <a:cxn ang="0">
                  <a:pos x="15" y="52"/>
                </a:cxn>
                <a:cxn ang="0">
                  <a:pos x="15" y="59"/>
                </a:cxn>
                <a:cxn ang="0">
                  <a:pos x="16" y="63"/>
                </a:cxn>
                <a:cxn ang="0">
                  <a:pos x="18" y="65"/>
                </a:cxn>
                <a:cxn ang="0">
                  <a:pos x="18" y="65"/>
                </a:cxn>
                <a:cxn ang="0">
                  <a:pos x="0" y="65"/>
                </a:cxn>
                <a:cxn ang="0">
                  <a:pos x="0" y="65"/>
                </a:cxn>
                <a:cxn ang="0">
                  <a:pos x="0" y="65"/>
                </a:cxn>
                <a:cxn ang="0">
                  <a:pos x="2" y="63"/>
                </a:cxn>
                <a:cxn ang="0">
                  <a:pos x="4" y="59"/>
                </a:cxn>
                <a:cxn ang="0">
                  <a:pos x="4" y="52"/>
                </a:cxn>
                <a:cxn ang="0">
                  <a:pos x="4" y="15"/>
                </a:cxn>
              </a:cxnLst>
              <a:rect l="0" t="0" r="r" b="b"/>
              <a:pathLst>
                <a:path w="18" h="65">
                  <a:moveTo>
                    <a:pt x="4" y="15"/>
                  </a:moveTo>
                  <a:lnTo>
                    <a:pt x="4" y="15"/>
                  </a:lnTo>
                  <a:lnTo>
                    <a:pt x="4" y="7"/>
                  </a:lnTo>
                  <a:lnTo>
                    <a:pt x="2" y="3"/>
                  </a:lnTo>
                  <a:lnTo>
                    <a:pt x="0" y="0"/>
                  </a:lnTo>
                  <a:lnTo>
                    <a:pt x="0" y="0"/>
                  </a:lnTo>
                  <a:lnTo>
                    <a:pt x="18" y="0"/>
                  </a:lnTo>
                  <a:lnTo>
                    <a:pt x="18" y="0"/>
                  </a:lnTo>
                  <a:lnTo>
                    <a:pt x="18" y="0"/>
                  </a:lnTo>
                  <a:lnTo>
                    <a:pt x="16" y="3"/>
                  </a:lnTo>
                  <a:lnTo>
                    <a:pt x="15" y="7"/>
                  </a:lnTo>
                  <a:lnTo>
                    <a:pt x="15" y="15"/>
                  </a:lnTo>
                  <a:lnTo>
                    <a:pt x="15" y="52"/>
                  </a:lnTo>
                  <a:lnTo>
                    <a:pt x="15" y="52"/>
                  </a:lnTo>
                  <a:lnTo>
                    <a:pt x="15" y="59"/>
                  </a:lnTo>
                  <a:lnTo>
                    <a:pt x="16" y="63"/>
                  </a:lnTo>
                  <a:lnTo>
                    <a:pt x="18" y="65"/>
                  </a:lnTo>
                  <a:lnTo>
                    <a:pt x="18" y="65"/>
                  </a:lnTo>
                  <a:lnTo>
                    <a:pt x="0" y="65"/>
                  </a:lnTo>
                  <a:lnTo>
                    <a:pt x="0" y="65"/>
                  </a:lnTo>
                  <a:lnTo>
                    <a:pt x="0" y="65"/>
                  </a:lnTo>
                  <a:lnTo>
                    <a:pt x="2" y="63"/>
                  </a:lnTo>
                  <a:lnTo>
                    <a:pt x="4" y="59"/>
                  </a:lnTo>
                  <a:lnTo>
                    <a:pt x="4" y="52"/>
                  </a:lnTo>
                  <a:lnTo>
                    <a:pt x="4" y="15"/>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1" name="Freeform 399"/>
            <p:cNvSpPr>
              <a:spLocks/>
            </p:cNvSpPr>
            <p:nvPr userDrawn="1"/>
          </p:nvSpPr>
          <p:spPr bwMode="auto">
            <a:xfrm>
              <a:off x="5580" y="4021"/>
              <a:ext cx="43" cy="58"/>
            </a:xfrm>
            <a:custGeom>
              <a:avLst/>
              <a:gdLst/>
              <a:ahLst/>
              <a:cxnLst>
                <a:cxn ang="0">
                  <a:pos x="53" y="14"/>
                </a:cxn>
                <a:cxn ang="0">
                  <a:pos x="53" y="14"/>
                </a:cxn>
                <a:cxn ang="0">
                  <a:pos x="44" y="10"/>
                </a:cxn>
                <a:cxn ang="0">
                  <a:pos x="39" y="9"/>
                </a:cxn>
                <a:cxn ang="0">
                  <a:pos x="35" y="9"/>
                </a:cxn>
                <a:cxn ang="0">
                  <a:pos x="35" y="9"/>
                </a:cxn>
                <a:cxn ang="0">
                  <a:pos x="30" y="9"/>
                </a:cxn>
                <a:cxn ang="0">
                  <a:pos x="26" y="10"/>
                </a:cxn>
                <a:cxn ang="0">
                  <a:pos x="22" y="12"/>
                </a:cxn>
                <a:cxn ang="0">
                  <a:pos x="19" y="15"/>
                </a:cxn>
                <a:cxn ang="0">
                  <a:pos x="16" y="19"/>
                </a:cxn>
                <a:cxn ang="0">
                  <a:pos x="14" y="22"/>
                </a:cxn>
                <a:cxn ang="0">
                  <a:pos x="12" y="27"/>
                </a:cxn>
                <a:cxn ang="0">
                  <a:pos x="12" y="32"/>
                </a:cxn>
                <a:cxn ang="0">
                  <a:pos x="12" y="32"/>
                </a:cxn>
                <a:cxn ang="0">
                  <a:pos x="12" y="38"/>
                </a:cxn>
                <a:cxn ang="0">
                  <a:pos x="14" y="43"/>
                </a:cxn>
                <a:cxn ang="0">
                  <a:pos x="16" y="48"/>
                </a:cxn>
                <a:cxn ang="0">
                  <a:pos x="19" y="52"/>
                </a:cxn>
                <a:cxn ang="0">
                  <a:pos x="22" y="55"/>
                </a:cxn>
                <a:cxn ang="0">
                  <a:pos x="27" y="58"/>
                </a:cxn>
                <a:cxn ang="0">
                  <a:pos x="32" y="59"/>
                </a:cxn>
                <a:cxn ang="0">
                  <a:pos x="37" y="60"/>
                </a:cxn>
                <a:cxn ang="0">
                  <a:pos x="37" y="60"/>
                </a:cxn>
                <a:cxn ang="0">
                  <a:pos x="43" y="59"/>
                </a:cxn>
                <a:cxn ang="0">
                  <a:pos x="48" y="58"/>
                </a:cxn>
                <a:cxn ang="0">
                  <a:pos x="58" y="54"/>
                </a:cxn>
                <a:cxn ang="0">
                  <a:pos x="58" y="54"/>
                </a:cxn>
                <a:cxn ang="0">
                  <a:pos x="53" y="65"/>
                </a:cxn>
                <a:cxn ang="0">
                  <a:pos x="53" y="65"/>
                </a:cxn>
                <a:cxn ang="0">
                  <a:pos x="46" y="68"/>
                </a:cxn>
                <a:cxn ang="0">
                  <a:pos x="38" y="68"/>
                </a:cxn>
                <a:cxn ang="0">
                  <a:pos x="38" y="68"/>
                </a:cxn>
                <a:cxn ang="0">
                  <a:pos x="30" y="68"/>
                </a:cxn>
                <a:cxn ang="0">
                  <a:pos x="22" y="66"/>
                </a:cxn>
                <a:cxn ang="0">
                  <a:pos x="16" y="63"/>
                </a:cxn>
                <a:cxn ang="0">
                  <a:pos x="11" y="59"/>
                </a:cxn>
                <a:cxn ang="0">
                  <a:pos x="6" y="54"/>
                </a:cxn>
                <a:cxn ang="0">
                  <a:pos x="4" y="48"/>
                </a:cxn>
                <a:cxn ang="0">
                  <a:pos x="1" y="42"/>
                </a:cxn>
                <a:cxn ang="0">
                  <a:pos x="0" y="35"/>
                </a:cxn>
                <a:cxn ang="0">
                  <a:pos x="0" y="35"/>
                </a:cxn>
                <a:cxn ang="0">
                  <a:pos x="1" y="27"/>
                </a:cxn>
                <a:cxn ang="0">
                  <a:pos x="4" y="20"/>
                </a:cxn>
                <a:cxn ang="0">
                  <a:pos x="6" y="14"/>
                </a:cxn>
                <a:cxn ang="0">
                  <a:pos x="10" y="9"/>
                </a:cxn>
                <a:cxn ang="0">
                  <a:pos x="16" y="5"/>
                </a:cxn>
                <a:cxn ang="0">
                  <a:pos x="21" y="3"/>
                </a:cxn>
                <a:cxn ang="0">
                  <a:pos x="28" y="0"/>
                </a:cxn>
                <a:cxn ang="0">
                  <a:pos x="36" y="0"/>
                </a:cxn>
                <a:cxn ang="0">
                  <a:pos x="36" y="0"/>
                </a:cxn>
                <a:cxn ang="0">
                  <a:pos x="44" y="0"/>
                </a:cxn>
                <a:cxn ang="0">
                  <a:pos x="53" y="3"/>
                </a:cxn>
                <a:cxn ang="0">
                  <a:pos x="53" y="14"/>
                </a:cxn>
              </a:cxnLst>
              <a:rect l="0" t="0" r="r" b="b"/>
              <a:pathLst>
                <a:path w="58" h="68">
                  <a:moveTo>
                    <a:pt x="53" y="14"/>
                  </a:moveTo>
                  <a:lnTo>
                    <a:pt x="53" y="14"/>
                  </a:lnTo>
                  <a:lnTo>
                    <a:pt x="44" y="10"/>
                  </a:lnTo>
                  <a:lnTo>
                    <a:pt x="39" y="9"/>
                  </a:lnTo>
                  <a:lnTo>
                    <a:pt x="35" y="9"/>
                  </a:lnTo>
                  <a:lnTo>
                    <a:pt x="35" y="9"/>
                  </a:lnTo>
                  <a:lnTo>
                    <a:pt x="30" y="9"/>
                  </a:lnTo>
                  <a:lnTo>
                    <a:pt x="26" y="10"/>
                  </a:lnTo>
                  <a:lnTo>
                    <a:pt x="22" y="12"/>
                  </a:lnTo>
                  <a:lnTo>
                    <a:pt x="19" y="15"/>
                  </a:lnTo>
                  <a:lnTo>
                    <a:pt x="16" y="19"/>
                  </a:lnTo>
                  <a:lnTo>
                    <a:pt x="14" y="22"/>
                  </a:lnTo>
                  <a:lnTo>
                    <a:pt x="12" y="27"/>
                  </a:lnTo>
                  <a:lnTo>
                    <a:pt x="12" y="32"/>
                  </a:lnTo>
                  <a:lnTo>
                    <a:pt x="12" y="32"/>
                  </a:lnTo>
                  <a:lnTo>
                    <a:pt x="12" y="38"/>
                  </a:lnTo>
                  <a:lnTo>
                    <a:pt x="14" y="43"/>
                  </a:lnTo>
                  <a:lnTo>
                    <a:pt x="16" y="48"/>
                  </a:lnTo>
                  <a:lnTo>
                    <a:pt x="19" y="52"/>
                  </a:lnTo>
                  <a:lnTo>
                    <a:pt x="22" y="55"/>
                  </a:lnTo>
                  <a:lnTo>
                    <a:pt x="27" y="58"/>
                  </a:lnTo>
                  <a:lnTo>
                    <a:pt x="32" y="59"/>
                  </a:lnTo>
                  <a:lnTo>
                    <a:pt x="37" y="60"/>
                  </a:lnTo>
                  <a:lnTo>
                    <a:pt x="37" y="60"/>
                  </a:lnTo>
                  <a:lnTo>
                    <a:pt x="43" y="59"/>
                  </a:lnTo>
                  <a:lnTo>
                    <a:pt x="48" y="58"/>
                  </a:lnTo>
                  <a:lnTo>
                    <a:pt x="58" y="54"/>
                  </a:lnTo>
                  <a:lnTo>
                    <a:pt x="58" y="54"/>
                  </a:lnTo>
                  <a:lnTo>
                    <a:pt x="53" y="65"/>
                  </a:lnTo>
                  <a:lnTo>
                    <a:pt x="53" y="65"/>
                  </a:lnTo>
                  <a:lnTo>
                    <a:pt x="46" y="68"/>
                  </a:lnTo>
                  <a:lnTo>
                    <a:pt x="38" y="68"/>
                  </a:lnTo>
                  <a:lnTo>
                    <a:pt x="38" y="68"/>
                  </a:lnTo>
                  <a:lnTo>
                    <a:pt x="30" y="68"/>
                  </a:lnTo>
                  <a:lnTo>
                    <a:pt x="22" y="66"/>
                  </a:lnTo>
                  <a:lnTo>
                    <a:pt x="16" y="63"/>
                  </a:lnTo>
                  <a:lnTo>
                    <a:pt x="11" y="59"/>
                  </a:lnTo>
                  <a:lnTo>
                    <a:pt x="6" y="54"/>
                  </a:lnTo>
                  <a:lnTo>
                    <a:pt x="4" y="48"/>
                  </a:lnTo>
                  <a:lnTo>
                    <a:pt x="1" y="42"/>
                  </a:lnTo>
                  <a:lnTo>
                    <a:pt x="0" y="35"/>
                  </a:lnTo>
                  <a:lnTo>
                    <a:pt x="0" y="35"/>
                  </a:lnTo>
                  <a:lnTo>
                    <a:pt x="1" y="27"/>
                  </a:lnTo>
                  <a:lnTo>
                    <a:pt x="4" y="20"/>
                  </a:lnTo>
                  <a:lnTo>
                    <a:pt x="6" y="14"/>
                  </a:lnTo>
                  <a:lnTo>
                    <a:pt x="10" y="9"/>
                  </a:lnTo>
                  <a:lnTo>
                    <a:pt x="16" y="5"/>
                  </a:lnTo>
                  <a:lnTo>
                    <a:pt x="21" y="3"/>
                  </a:lnTo>
                  <a:lnTo>
                    <a:pt x="28" y="0"/>
                  </a:lnTo>
                  <a:lnTo>
                    <a:pt x="36" y="0"/>
                  </a:lnTo>
                  <a:lnTo>
                    <a:pt x="36" y="0"/>
                  </a:lnTo>
                  <a:lnTo>
                    <a:pt x="44" y="0"/>
                  </a:lnTo>
                  <a:lnTo>
                    <a:pt x="53" y="3"/>
                  </a:lnTo>
                  <a:lnTo>
                    <a:pt x="53"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2" name="Freeform 400"/>
            <p:cNvSpPr>
              <a:spLocks noEditPoints="1"/>
            </p:cNvSpPr>
            <p:nvPr userDrawn="1"/>
          </p:nvSpPr>
          <p:spPr bwMode="auto">
            <a:xfrm>
              <a:off x="5625" y="4022"/>
              <a:ext cx="54" cy="55"/>
            </a:xfrm>
            <a:custGeom>
              <a:avLst/>
              <a:gdLst/>
              <a:ahLst/>
              <a:cxnLst>
                <a:cxn ang="0">
                  <a:pos x="21" y="41"/>
                </a:cxn>
                <a:cxn ang="0">
                  <a:pos x="16" y="56"/>
                </a:cxn>
                <a:cxn ang="0">
                  <a:pos x="16" y="56"/>
                </a:cxn>
                <a:cxn ang="0">
                  <a:pos x="15" y="59"/>
                </a:cxn>
                <a:cxn ang="0">
                  <a:pos x="15" y="62"/>
                </a:cxn>
                <a:cxn ang="0">
                  <a:pos x="15" y="64"/>
                </a:cxn>
                <a:cxn ang="0">
                  <a:pos x="17" y="65"/>
                </a:cxn>
                <a:cxn ang="0">
                  <a:pos x="17" y="65"/>
                </a:cxn>
                <a:cxn ang="0">
                  <a:pos x="0" y="65"/>
                </a:cxn>
                <a:cxn ang="0">
                  <a:pos x="0" y="65"/>
                </a:cxn>
                <a:cxn ang="0">
                  <a:pos x="0" y="65"/>
                </a:cxn>
                <a:cxn ang="0">
                  <a:pos x="4" y="63"/>
                </a:cxn>
                <a:cxn ang="0">
                  <a:pos x="6" y="59"/>
                </a:cxn>
                <a:cxn ang="0">
                  <a:pos x="9" y="52"/>
                </a:cxn>
                <a:cxn ang="0">
                  <a:pos x="26" y="10"/>
                </a:cxn>
                <a:cxn ang="0">
                  <a:pos x="26" y="10"/>
                </a:cxn>
                <a:cxn ang="0">
                  <a:pos x="27" y="5"/>
                </a:cxn>
                <a:cxn ang="0">
                  <a:pos x="27" y="3"/>
                </a:cxn>
                <a:cxn ang="0">
                  <a:pos x="25" y="0"/>
                </a:cxn>
                <a:cxn ang="0">
                  <a:pos x="25" y="0"/>
                </a:cxn>
                <a:cxn ang="0">
                  <a:pos x="39" y="0"/>
                </a:cxn>
                <a:cxn ang="0">
                  <a:pos x="60" y="52"/>
                </a:cxn>
                <a:cxn ang="0">
                  <a:pos x="60" y="52"/>
                </a:cxn>
                <a:cxn ang="0">
                  <a:pos x="64" y="59"/>
                </a:cxn>
                <a:cxn ang="0">
                  <a:pos x="66" y="63"/>
                </a:cxn>
                <a:cxn ang="0">
                  <a:pos x="70" y="65"/>
                </a:cxn>
                <a:cxn ang="0">
                  <a:pos x="70" y="65"/>
                </a:cxn>
                <a:cxn ang="0">
                  <a:pos x="50" y="65"/>
                </a:cxn>
                <a:cxn ang="0">
                  <a:pos x="50" y="65"/>
                </a:cxn>
                <a:cxn ang="0">
                  <a:pos x="50" y="65"/>
                </a:cxn>
                <a:cxn ang="0">
                  <a:pos x="53" y="64"/>
                </a:cxn>
                <a:cxn ang="0">
                  <a:pos x="53" y="62"/>
                </a:cxn>
                <a:cxn ang="0">
                  <a:pos x="51" y="56"/>
                </a:cxn>
                <a:cxn ang="0">
                  <a:pos x="45" y="41"/>
                </a:cxn>
                <a:cxn ang="0">
                  <a:pos x="21" y="41"/>
                </a:cxn>
                <a:cxn ang="0">
                  <a:pos x="33" y="9"/>
                </a:cxn>
                <a:cxn ang="0">
                  <a:pos x="23" y="34"/>
                </a:cxn>
                <a:cxn ang="0">
                  <a:pos x="43" y="34"/>
                </a:cxn>
                <a:cxn ang="0">
                  <a:pos x="33" y="9"/>
                </a:cxn>
              </a:cxnLst>
              <a:rect l="0" t="0" r="r" b="b"/>
              <a:pathLst>
                <a:path w="70" h="65">
                  <a:moveTo>
                    <a:pt x="21" y="41"/>
                  </a:moveTo>
                  <a:lnTo>
                    <a:pt x="16" y="56"/>
                  </a:lnTo>
                  <a:lnTo>
                    <a:pt x="16" y="56"/>
                  </a:lnTo>
                  <a:lnTo>
                    <a:pt x="15" y="59"/>
                  </a:lnTo>
                  <a:lnTo>
                    <a:pt x="15" y="62"/>
                  </a:lnTo>
                  <a:lnTo>
                    <a:pt x="15" y="64"/>
                  </a:lnTo>
                  <a:lnTo>
                    <a:pt x="17" y="65"/>
                  </a:lnTo>
                  <a:lnTo>
                    <a:pt x="17" y="65"/>
                  </a:lnTo>
                  <a:lnTo>
                    <a:pt x="0" y="65"/>
                  </a:lnTo>
                  <a:lnTo>
                    <a:pt x="0" y="65"/>
                  </a:lnTo>
                  <a:lnTo>
                    <a:pt x="0" y="65"/>
                  </a:lnTo>
                  <a:lnTo>
                    <a:pt x="4" y="63"/>
                  </a:lnTo>
                  <a:lnTo>
                    <a:pt x="6" y="59"/>
                  </a:lnTo>
                  <a:lnTo>
                    <a:pt x="9" y="52"/>
                  </a:lnTo>
                  <a:lnTo>
                    <a:pt x="26" y="10"/>
                  </a:lnTo>
                  <a:lnTo>
                    <a:pt x="26" y="10"/>
                  </a:lnTo>
                  <a:lnTo>
                    <a:pt x="27" y="5"/>
                  </a:lnTo>
                  <a:lnTo>
                    <a:pt x="27" y="3"/>
                  </a:lnTo>
                  <a:lnTo>
                    <a:pt x="25" y="0"/>
                  </a:lnTo>
                  <a:lnTo>
                    <a:pt x="25" y="0"/>
                  </a:lnTo>
                  <a:lnTo>
                    <a:pt x="39" y="0"/>
                  </a:lnTo>
                  <a:lnTo>
                    <a:pt x="60" y="52"/>
                  </a:lnTo>
                  <a:lnTo>
                    <a:pt x="60" y="52"/>
                  </a:lnTo>
                  <a:lnTo>
                    <a:pt x="64" y="59"/>
                  </a:lnTo>
                  <a:lnTo>
                    <a:pt x="66" y="63"/>
                  </a:lnTo>
                  <a:lnTo>
                    <a:pt x="70" y="65"/>
                  </a:lnTo>
                  <a:lnTo>
                    <a:pt x="70" y="65"/>
                  </a:lnTo>
                  <a:lnTo>
                    <a:pt x="50" y="65"/>
                  </a:lnTo>
                  <a:lnTo>
                    <a:pt x="50" y="65"/>
                  </a:lnTo>
                  <a:lnTo>
                    <a:pt x="50" y="65"/>
                  </a:lnTo>
                  <a:lnTo>
                    <a:pt x="53" y="64"/>
                  </a:lnTo>
                  <a:lnTo>
                    <a:pt x="53" y="62"/>
                  </a:lnTo>
                  <a:lnTo>
                    <a:pt x="51" y="56"/>
                  </a:lnTo>
                  <a:lnTo>
                    <a:pt x="45" y="41"/>
                  </a:lnTo>
                  <a:lnTo>
                    <a:pt x="21" y="41"/>
                  </a:lnTo>
                  <a:close/>
                  <a:moveTo>
                    <a:pt x="33" y="9"/>
                  </a:moveTo>
                  <a:lnTo>
                    <a:pt x="23" y="34"/>
                  </a:lnTo>
                  <a:lnTo>
                    <a:pt x="43" y="34"/>
                  </a:lnTo>
                  <a:lnTo>
                    <a:pt x="33" y="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3" name="Freeform 401"/>
            <p:cNvSpPr>
              <a:spLocks/>
            </p:cNvSpPr>
            <p:nvPr userDrawn="1"/>
          </p:nvSpPr>
          <p:spPr bwMode="auto">
            <a:xfrm>
              <a:off x="5683" y="4022"/>
              <a:ext cx="35" cy="55"/>
            </a:xfrm>
            <a:custGeom>
              <a:avLst/>
              <a:gdLst/>
              <a:ahLst/>
              <a:cxnLst>
                <a:cxn ang="0">
                  <a:pos x="27" y="58"/>
                </a:cxn>
                <a:cxn ang="0">
                  <a:pos x="27" y="58"/>
                </a:cxn>
                <a:cxn ang="0">
                  <a:pos x="32" y="58"/>
                </a:cxn>
                <a:cxn ang="0">
                  <a:pos x="36" y="57"/>
                </a:cxn>
                <a:cxn ang="0">
                  <a:pos x="41" y="56"/>
                </a:cxn>
                <a:cxn ang="0">
                  <a:pos x="45" y="52"/>
                </a:cxn>
                <a:cxn ang="0">
                  <a:pos x="45" y="52"/>
                </a:cxn>
                <a:cxn ang="0">
                  <a:pos x="40" y="65"/>
                </a:cxn>
                <a:cxn ang="0">
                  <a:pos x="0" y="65"/>
                </a:cxn>
                <a:cxn ang="0">
                  <a:pos x="0" y="65"/>
                </a:cxn>
                <a:cxn ang="0">
                  <a:pos x="0" y="65"/>
                </a:cxn>
                <a:cxn ang="0">
                  <a:pos x="2" y="63"/>
                </a:cxn>
                <a:cxn ang="0">
                  <a:pos x="3" y="59"/>
                </a:cxn>
                <a:cxn ang="0">
                  <a:pos x="3" y="52"/>
                </a:cxn>
                <a:cxn ang="0">
                  <a:pos x="3" y="15"/>
                </a:cxn>
                <a:cxn ang="0">
                  <a:pos x="3" y="15"/>
                </a:cxn>
                <a:cxn ang="0">
                  <a:pos x="3" y="7"/>
                </a:cxn>
                <a:cxn ang="0">
                  <a:pos x="2" y="3"/>
                </a:cxn>
                <a:cxn ang="0">
                  <a:pos x="0" y="0"/>
                </a:cxn>
                <a:cxn ang="0">
                  <a:pos x="0" y="0"/>
                </a:cxn>
                <a:cxn ang="0">
                  <a:pos x="18" y="0"/>
                </a:cxn>
                <a:cxn ang="0">
                  <a:pos x="18" y="0"/>
                </a:cxn>
                <a:cxn ang="0">
                  <a:pos x="18" y="0"/>
                </a:cxn>
                <a:cxn ang="0">
                  <a:pos x="16" y="3"/>
                </a:cxn>
                <a:cxn ang="0">
                  <a:pos x="14" y="7"/>
                </a:cxn>
                <a:cxn ang="0">
                  <a:pos x="14" y="15"/>
                </a:cxn>
                <a:cxn ang="0">
                  <a:pos x="14" y="58"/>
                </a:cxn>
                <a:cxn ang="0">
                  <a:pos x="27" y="58"/>
                </a:cxn>
              </a:cxnLst>
              <a:rect l="0" t="0" r="r" b="b"/>
              <a:pathLst>
                <a:path w="45" h="65">
                  <a:moveTo>
                    <a:pt x="27" y="58"/>
                  </a:moveTo>
                  <a:lnTo>
                    <a:pt x="27" y="58"/>
                  </a:lnTo>
                  <a:lnTo>
                    <a:pt x="32" y="58"/>
                  </a:lnTo>
                  <a:lnTo>
                    <a:pt x="36" y="57"/>
                  </a:lnTo>
                  <a:lnTo>
                    <a:pt x="41" y="56"/>
                  </a:lnTo>
                  <a:lnTo>
                    <a:pt x="45" y="52"/>
                  </a:lnTo>
                  <a:lnTo>
                    <a:pt x="45" y="52"/>
                  </a:lnTo>
                  <a:lnTo>
                    <a:pt x="40" y="65"/>
                  </a:lnTo>
                  <a:lnTo>
                    <a:pt x="0" y="65"/>
                  </a:lnTo>
                  <a:lnTo>
                    <a:pt x="0" y="65"/>
                  </a:lnTo>
                  <a:lnTo>
                    <a:pt x="0" y="65"/>
                  </a:lnTo>
                  <a:lnTo>
                    <a:pt x="2" y="63"/>
                  </a:lnTo>
                  <a:lnTo>
                    <a:pt x="3" y="59"/>
                  </a:lnTo>
                  <a:lnTo>
                    <a:pt x="3" y="52"/>
                  </a:lnTo>
                  <a:lnTo>
                    <a:pt x="3" y="15"/>
                  </a:lnTo>
                  <a:lnTo>
                    <a:pt x="3" y="15"/>
                  </a:lnTo>
                  <a:lnTo>
                    <a:pt x="3" y="7"/>
                  </a:lnTo>
                  <a:lnTo>
                    <a:pt x="2" y="3"/>
                  </a:lnTo>
                  <a:lnTo>
                    <a:pt x="0" y="0"/>
                  </a:lnTo>
                  <a:lnTo>
                    <a:pt x="0" y="0"/>
                  </a:lnTo>
                  <a:lnTo>
                    <a:pt x="18" y="0"/>
                  </a:lnTo>
                  <a:lnTo>
                    <a:pt x="18" y="0"/>
                  </a:lnTo>
                  <a:lnTo>
                    <a:pt x="18" y="0"/>
                  </a:lnTo>
                  <a:lnTo>
                    <a:pt x="16" y="3"/>
                  </a:lnTo>
                  <a:lnTo>
                    <a:pt x="14" y="7"/>
                  </a:lnTo>
                  <a:lnTo>
                    <a:pt x="14" y="15"/>
                  </a:lnTo>
                  <a:lnTo>
                    <a:pt x="14" y="58"/>
                  </a:lnTo>
                  <a:lnTo>
                    <a:pt x="27" y="58"/>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4" name="Freeform 402"/>
            <p:cNvSpPr>
              <a:spLocks/>
            </p:cNvSpPr>
            <p:nvPr userDrawn="1"/>
          </p:nvSpPr>
          <p:spPr bwMode="auto">
            <a:xfrm>
              <a:off x="5739" y="4021"/>
              <a:ext cx="35" cy="58"/>
            </a:xfrm>
            <a:custGeom>
              <a:avLst/>
              <a:gdLst/>
              <a:ahLst/>
              <a:cxnLst>
                <a:cxn ang="0">
                  <a:pos x="42" y="14"/>
                </a:cxn>
                <a:cxn ang="0">
                  <a:pos x="35" y="9"/>
                </a:cxn>
                <a:cxn ang="0">
                  <a:pos x="27" y="8"/>
                </a:cxn>
                <a:cxn ang="0">
                  <a:pos x="23" y="8"/>
                </a:cxn>
                <a:cxn ang="0">
                  <a:pos x="15" y="12"/>
                </a:cxn>
                <a:cxn ang="0">
                  <a:pos x="14" y="16"/>
                </a:cxn>
                <a:cxn ang="0">
                  <a:pos x="15" y="21"/>
                </a:cxn>
                <a:cxn ang="0">
                  <a:pos x="31" y="30"/>
                </a:cxn>
                <a:cxn ang="0">
                  <a:pos x="43" y="37"/>
                </a:cxn>
                <a:cxn ang="0">
                  <a:pos x="48" y="44"/>
                </a:cxn>
                <a:cxn ang="0">
                  <a:pos x="48" y="48"/>
                </a:cxn>
                <a:cxn ang="0">
                  <a:pos x="46" y="55"/>
                </a:cxn>
                <a:cxn ang="0">
                  <a:pos x="41" y="61"/>
                </a:cxn>
                <a:cxn ang="0">
                  <a:pos x="32" y="66"/>
                </a:cxn>
                <a:cxn ang="0">
                  <a:pos x="21" y="68"/>
                </a:cxn>
                <a:cxn ang="0">
                  <a:pos x="13" y="68"/>
                </a:cxn>
                <a:cxn ang="0">
                  <a:pos x="0" y="53"/>
                </a:cxn>
                <a:cxn ang="0">
                  <a:pos x="5" y="57"/>
                </a:cxn>
                <a:cxn ang="0">
                  <a:pos x="16" y="60"/>
                </a:cxn>
                <a:cxn ang="0">
                  <a:pos x="23" y="61"/>
                </a:cxn>
                <a:cxn ang="0">
                  <a:pos x="32" y="59"/>
                </a:cxn>
                <a:cxn ang="0">
                  <a:pos x="36" y="53"/>
                </a:cxn>
                <a:cxn ang="0">
                  <a:pos x="37" y="50"/>
                </a:cxn>
                <a:cxn ang="0">
                  <a:pos x="35" y="46"/>
                </a:cxn>
                <a:cxn ang="0">
                  <a:pos x="26" y="39"/>
                </a:cxn>
                <a:cxn ang="0">
                  <a:pos x="14" y="33"/>
                </a:cxn>
                <a:cxn ang="0">
                  <a:pos x="4" y="24"/>
                </a:cxn>
                <a:cxn ang="0">
                  <a:pos x="3" y="17"/>
                </a:cxn>
                <a:cxn ang="0">
                  <a:pos x="3" y="12"/>
                </a:cxn>
                <a:cxn ang="0">
                  <a:pos x="8" y="6"/>
                </a:cxn>
                <a:cxn ang="0">
                  <a:pos x="19" y="1"/>
                </a:cxn>
                <a:cxn ang="0">
                  <a:pos x="27" y="0"/>
                </a:cxn>
                <a:cxn ang="0">
                  <a:pos x="42" y="3"/>
                </a:cxn>
              </a:cxnLst>
              <a:rect l="0" t="0" r="r" b="b"/>
              <a:pathLst>
                <a:path w="48" h="68">
                  <a:moveTo>
                    <a:pt x="42" y="14"/>
                  </a:moveTo>
                  <a:lnTo>
                    <a:pt x="42" y="14"/>
                  </a:lnTo>
                  <a:lnTo>
                    <a:pt x="38" y="11"/>
                  </a:lnTo>
                  <a:lnTo>
                    <a:pt x="35" y="9"/>
                  </a:lnTo>
                  <a:lnTo>
                    <a:pt x="31" y="8"/>
                  </a:lnTo>
                  <a:lnTo>
                    <a:pt x="27" y="8"/>
                  </a:lnTo>
                  <a:lnTo>
                    <a:pt x="27" y="8"/>
                  </a:lnTo>
                  <a:lnTo>
                    <a:pt x="23" y="8"/>
                  </a:lnTo>
                  <a:lnTo>
                    <a:pt x="19" y="9"/>
                  </a:lnTo>
                  <a:lnTo>
                    <a:pt x="15" y="12"/>
                  </a:lnTo>
                  <a:lnTo>
                    <a:pt x="14" y="16"/>
                  </a:lnTo>
                  <a:lnTo>
                    <a:pt x="14" y="16"/>
                  </a:lnTo>
                  <a:lnTo>
                    <a:pt x="14" y="19"/>
                  </a:lnTo>
                  <a:lnTo>
                    <a:pt x="15" y="21"/>
                  </a:lnTo>
                  <a:lnTo>
                    <a:pt x="19" y="25"/>
                  </a:lnTo>
                  <a:lnTo>
                    <a:pt x="31" y="30"/>
                  </a:lnTo>
                  <a:lnTo>
                    <a:pt x="37" y="33"/>
                  </a:lnTo>
                  <a:lnTo>
                    <a:pt x="43" y="37"/>
                  </a:lnTo>
                  <a:lnTo>
                    <a:pt x="47" y="42"/>
                  </a:lnTo>
                  <a:lnTo>
                    <a:pt x="48" y="44"/>
                  </a:lnTo>
                  <a:lnTo>
                    <a:pt x="48" y="48"/>
                  </a:lnTo>
                  <a:lnTo>
                    <a:pt x="48" y="48"/>
                  </a:lnTo>
                  <a:lnTo>
                    <a:pt x="47" y="52"/>
                  </a:lnTo>
                  <a:lnTo>
                    <a:pt x="46" y="55"/>
                  </a:lnTo>
                  <a:lnTo>
                    <a:pt x="43" y="59"/>
                  </a:lnTo>
                  <a:lnTo>
                    <a:pt x="41" y="61"/>
                  </a:lnTo>
                  <a:lnTo>
                    <a:pt x="37" y="64"/>
                  </a:lnTo>
                  <a:lnTo>
                    <a:pt x="32" y="66"/>
                  </a:lnTo>
                  <a:lnTo>
                    <a:pt x="27" y="68"/>
                  </a:lnTo>
                  <a:lnTo>
                    <a:pt x="21" y="68"/>
                  </a:lnTo>
                  <a:lnTo>
                    <a:pt x="21" y="68"/>
                  </a:lnTo>
                  <a:lnTo>
                    <a:pt x="13" y="68"/>
                  </a:lnTo>
                  <a:lnTo>
                    <a:pt x="4" y="65"/>
                  </a:lnTo>
                  <a:lnTo>
                    <a:pt x="0" y="53"/>
                  </a:lnTo>
                  <a:lnTo>
                    <a:pt x="0" y="53"/>
                  </a:lnTo>
                  <a:lnTo>
                    <a:pt x="5" y="57"/>
                  </a:lnTo>
                  <a:lnTo>
                    <a:pt x="12" y="59"/>
                  </a:lnTo>
                  <a:lnTo>
                    <a:pt x="16" y="60"/>
                  </a:lnTo>
                  <a:lnTo>
                    <a:pt x="23" y="61"/>
                  </a:lnTo>
                  <a:lnTo>
                    <a:pt x="23" y="61"/>
                  </a:lnTo>
                  <a:lnTo>
                    <a:pt x="27" y="60"/>
                  </a:lnTo>
                  <a:lnTo>
                    <a:pt x="32" y="59"/>
                  </a:lnTo>
                  <a:lnTo>
                    <a:pt x="35" y="55"/>
                  </a:lnTo>
                  <a:lnTo>
                    <a:pt x="36" y="53"/>
                  </a:lnTo>
                  <a:lnTo>
                    <a:pt x="37" y="50"/>
                  </a:lnTo>
                  <a:lnTo>
                    <a:pt x="37" y="50"/>
                  </a:lnTo>
                  <a:lnTo>
                    <a:pt x="36" y="48"/>
                  </a:lnTo>
                  <a:lnTo>
                    <a:pt x="35" y="46"/>
                  </a:lnTo>
                  <a:lnTo>
                    <a:pt x="31" y="42"/>
                  </a:lnTo>
                  <a:lnTo>
                    <a:pt x="26" y="39"/>
                  </a:lnTo>
                  <a:lnTo>
                    <a:pt x="20" y="36"/>
                  </a:lnTo>
                  <a:lnTo>
                    <a:pt x="14" y="33"/>
                  </a:lnTo>
                  <a:lnTo>
                    <a:pt x="8" y="30"/>
                  </a:lnTo>
                  <a:lnTo>
                    <a:pt x="4" y="24"/>
                  </a:lnTo>
                  <a:lnTo>
                    <a:pt x="3" y="21"/>
                  </a:lnTo>
                  <a:lnTo>
                    <a:pt x="3" y="17"/>
                  </a:lnTo>
                  <a:lnTo>
                    <a:pt x="3" y="17"/>
                  </a:lnTo>
                  <a:lnTo>
                    <a:pt x="3" y="12"/>
                  </a:lnTo>
                  <a:lnTo>
                    <a:pt x="5" y="9"/>
                  </a:lnTo>
                  <a:lnTo>
                    <a:pt x="8" y="6"/>
                  </a:lnTo>
                  <a:lnTo>
                    <a:pt x="10" y="4"/>
                  </a:lnTo>
                  <a:lnTo>
                    <a:pt x="19" y="1"/>
                  </a:lnTo>
                  <a:lnTo>
                    <a:pt x="27" y="0"/>
                  </a:lnTo>
                  <a:lnTo>
                    <a:pt x="27" y="0"/>
                  </a:lnTo>
                  <a:lnTo>
                    <a:pt x="35" y="0"/>
                  </a:lnTo>
                  <a:lnTo>
                    <a:pt x="42" y="3"/>
                  </a:lnTo>
                  <a:lnTo>
                    <a:pt x="42"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5" name="Freeform 403"/>
            <p:cNvSpPr>
              <a:spLocks/>
            </p:cNvSpPr>
            <p:nvPr userDrawn="1"/>
          </p:nvSpPr>
          <p:spPr bwMode="auto">
            <a:xfrm>
              <a:off x="5781" y="4021"/>
              <a:ext cx="43" cy="58"/>
            </a:xfrm>
            <a:custGeom>
              <a:avLst/>
              <a:gdLst/>
              <a:ahLst/>
              <a:cxnLst>
                <a:cxn ang="0">
                  <a:pos x="53" y="14"/>
                </a:cxn>
                <a:cxn ang="0">
                  <a:pos x="53" y="14"/>
                </a:cxn>
                <a:cxn ang="0">
                  <a:pos x="44" y="10"/>
                </a:cxn>
                <a:cxn ang="0">
                  <a:pos x="39" y="9"/>
                </a:cxn>
                <a:cxn ang="0">
                  <a:pos x="34" y="9"/>
                </a:cxn>
                <a:cxn ang="0">
                  <a:pos x="34" y="9"/>
                </a:cxn>
                <a:cxn ang="0">
                  <a:pos x="30" y="9"/>
                </a:cxn>
                <a:cxn ang="0">
                  <a:pos x="26" y="10"/>
                </a:cxn>
                <a:cxn ang="0">
                  <a:pos x="21" y="12"/>
                </a:cxn>
                <a:cxn ang="0">
                  <a:pos x="19" y="15"/>
                </a:cxn>
                <a:cxn ang="0">
                  <a:pos x="15" y="19"/>
                </a:cxn>
                <a:cxn ang="0">
                  <a:pos x="14" y="22"/>
                </a:cxn>
                <a:cxn ang="0">
                  <a:pos x="12" y="27"/>
                </a:cxn>
                <a:cxn ang="0">
                  <a:pos x="11" y="32"/>
                </a:cxn>
                <a:cxn ang="0">
                  <a:pos x="11" y="32"/>
                </a:cxn>
                <a:cxn ang="0">
                  <a:pos x="12" y="38"/>
                </a:cxn>
                <a:cxn ang="0">
                  <a:pos x="14" y="43"/>
                </a:cxn>
                <a:cxn ang="0">
                  <a:pos x="16" y="48"/>
                </a:cxn>
                <a:cxn ang="0">
                  <a:pos x="19" y="52"/>
                </a:cxn>
                <a:cxn ang="0">
                  <a:pos x="22" y="55"/>
                </a:cxn>
                <a:cxn ang="0">
                  <a:pos x="26" y="58"/>
                </a:cxn>
                <a:cxn ang="0">
                  <a:pos x="31" y="59"/>
                </a:cxn>
                <a:cxn ang="0">
                  <a:pos x="37" y="60"/>
                </a:cxn>
                <a:cxn ang="0">
                  <a:pos x="37" y="60"/>
                </a:cxn>
                <a:cxn ang="0">
                  <a:pos x="42" y="59"/>
                </a:cxn>
                <a:cxn ang="0">
                  <a:pos x="48" y="58"/>
                </a:cxn>
                <a:cxn ang="0">
                  <a:pos x="58" y="54"/>
                </a:cxn>
                <a:cxn ang="0">
                  <a:pos x="58" y="54"/>
                </a:cxn>
                <a:cxn ang="0">
                  <a:pos x="53" y="65"/>
                </a:cxn>
                <a:cxn ang="0">
                  <a:pos x="53" y="65"/>
                </a:cxn>
                <a:cxn ang="0">
                  <a:pos x="45" y="68"/>
                </a:cxn>
                <a:cxn ang="0">
                  <a:pos x="38" y="68"/>
                </a:cxn>
                <a:cxn ang="0">
                  <a:pos x="38" y="68"/>
                </a:cxn>
                <a:cxn ang="0">
                  <a:pos x="30" y="68"/>
                </a:cxn>
                <a:cxn ang="0">
                  <a:pos x="22" y="66"/>
                </a:cxn>
                <a:cxn ang="0">
                  <a:pos x="16" y="63"/>
                </a:cxn>
                <a:cxn ang="0">
                  <a:pos x="10" y="59"/>
                </a:cxn>
                <a:cxn ang="0">
                  <a:pos x="6" y="54"/>
                </a:cxn>
                <a:cxn ang="0">
                  <a:pos x="3" y="48"/>
                </a:cxn>
                <a:cxn ang="0">
                  <a:pos x="1" y="42"/>
                </a:cxn>
                <a:cxn ang="0">
                  <a:pos x="0" y="35"/>
                </a:cxn>
                <a:cxn ang="0">
                  <a:pos x="0" y="35"/>
                </a:cxn>
                <a:cxn ang="0">
                  <a:pos x="1" y="27"/>
                </a:cxn>
                <a:cxn ang="0">
                  <a:pos x="3" y="20"/>
                </a:cxn>
                <a:cxn ang="0">
                  <a:pos x="6" y="14"/>
                </a:cxn>
                <a:cxn ang="0">
                  <a:pos x="10" y="9"/>
                </a:cxn>
                <a:cxn ang="0">
                  <a:pos x="15" y="5"/>
                </a:cxn>
                <a:cxn ang="0">
                  <a:pos x="21" y="3"/>
                </a:cxn>
                <a:cxn ang="0">
                  <a:pos x="28" y="0"/>
                </a:cxn>
                <a:cxn ang="0">
                  <a:pos x="34" y="0"/>
                </a:cxn>
                <a:cxn ang="0">
                  <a:pos x="34" y="0"/>
                </a:cxn>
                <a:cxn ang="0">
                  <a:pos x="44" y="0"/>
                </a:cxn>
                <a:cxn ang="0">
                  <a:pos x="53" y="3"/>
                </a:cxn>
                <a:cxn ang="0">
                  <a:pos x="53" y="14"/>
                </a:cxn>
              </a:cxnLst>
              <a:rect l="0" t="0" r="r" b="b"/>
              <a:pathLst>
                <a:path w="58" h="68">
                  <a:moveTo>
                    <a:pt x="53" y="14"/>
                  </a:moveTo>
                  <a:lnTo>
                    <a:pt x="53" y="14"/>
                  </a:lnTo>
                  <a:lnTo>
                    <a:pt x="44" y="10"/>
                  </a:lnTo>
                  <a:lnTo>
                    <a:pt x="39" y="9"/>
                  </a:lnTo>
                  <a:lnTo>
                    <a:pt x="34" y="9"/>
                  </a:lnTo>
                  <a:lnTo>
                    <a:pt x="34" y="9"/>
                  </a:lnTo>
                  <a:lnTo>
                    <a:pt x="30" y="9"/>
                  </a:lnTo>
                  <a:lnTo>
                    <a:pt x="26" y="10"/>
                  </a:lnTo>
                  <a:lnTo>
                    <a:pt x="21" y="12"/>
                  </a:lnTo>
                  <a:lnTo>
                    <a:pt x="19" y="15"/>
                  </a:lnTo>
                  <a:lnTo>
                    <a:pt x="15" y="19"/>
                  </a:lnTo>
                  <a:lnTo>
                    <a:pt x="14" y="22"/>
                  </a:lnTo>
                  <a:lnTo>
                    <a:pt x="12" y="27"/>
                  </a:lnTo>
                  <a:lnTo>
                    <a:pt x="11" y="32"/>
                  </a:lnTo>
                  <a:lnTo>
                    <a:pt x="11" y="32"/>
                  </a:lnTo>
                  <a:lnTo>
                    <a:pt x="12" y="38"/>
                  </a:lnTo>
                  <a:lnTo>
                    <a:pt x="14" y="43"/>
                  </a:lnTo>
                  <a:lnTo>
                    <a:pt x="16" y="48"/>
                  </a:lnTo>
                  <a:lnTo>
                    <a:pt x="19" y="52"/>
                  </a:lnTo>
                  <a:lnTo>
                    <a:pt x="22" y="55"/>
                  </a:lnTo>
                  <a:lnTo>
                    <a:pt x="26" y="58"/>
                  </a:lnTo>
                  <a:lnTo>
                    <a:pt x="31" y="59"/>
                  </a:lnTo>
                  <a:lnTo>
                    <a:pt x="37" y="60"/>
                  </a:lnTo>
                  <a:lnTo>
                    <a:pt x="37" y="60"/>
                  </a:lnTo>
                  <a:lnTo>
                    <a:pt x="42" y="59"/>
                  </a:lnTo>
                  <a:lnTo>
                    <a:pt x="48" y="58"/>
                  </a:lnTo>
                  <a:lnTo>
                    <a:pt x="58" y="54"/>
                  </a:lnTo>
                  <a:lnTo>
                    <a:pt x="58" y="54"/>
                  </a:lnTo>
                  <a:lnTo>
                    <a:pt x="53" y="65"/>
                  </a:lnTo>
                  <a:lnTo>
                    <a:pt x="53" y="65"/>
                  </a:lnTo>
                  <a:lnTo>
                    <a:pt x="45" y="68"/>
                  </a:lnTo>
                  <a:lnTo>
                    <a:pt x="38" y="68"/>
                  </a:lnTo>
                  <a:lnTo>
                    <a:pt x="38" y="68"/>
                  </a:lnTo>
                  <a:lnTo>
                    <a:pt x="30" y="68"/>
                  </a:lnTo>
                  <a:lnTo>
                    <a:pt x="22" y="66"/>
                  </a:lnTo>
                  <a:lnTo>
                    <a:pt x="16" y="63"/>
                  </a:lnTo>
                  <a:lnTo>
                    <a:pt x="10" y="59"/>
                  </a:lnTo>
                  <a:lnTo>
                    <a:pt x="6" y="54"/>
                  </a:lnTo>
                  <a:lnTo>
                    <a:pt x="3" y="48"/>
                  </a:lnTo>
                  <a:lnTo>
                    <a:pt x="1" y="42"/>
                  </a:lnTo>
                  <a:lnTo>
                    <a:pt x="0" y="35"/>
                  </a:lnTo>
                  <a:lnTo>
                    <a:pt x="0" y="35"/>
                  </a:lnTo>
                  <a:lnTo>
                    <a:pt x="1" y="27"/>
                  </a:lnTo>
                  <a:lnTo>
                    <a:pt x="3" y="20"/>
                  </a:lnTo>
                  <a:lnTo>
                    <a:pt x="6" y="14"/>
                  </a:lnTo>
                  <a:lnTo>
                    <a:pt x="10" y="9"/>
                  </a:lnTo>
                  <a:lnTo>
                    <a:pt x="15" y="5"/>
                  </a:lnTo>
                  <a:lnTo>
                    <a:pt x="21" y="3"/>
                  </a:lnTo>
                  <a:lnTo>
                    <a:pt x="28" y="0"/>
                  </a:lnTo>
                  <a:lnTo>
                    <a:pt x="34" y="0"/>
                  </a:lnTo>
                  <a:lnTo>
                    <a:pt x="34" y="0"/>
                  </a:lnTo>
                  <a:lnTo>
                    <a:pt x="44" y="0"/>
                  </a:lnTo>
                  <a:lnTo>
                    <a:pt x="53" y="3"/>
                  </a:lnTo>
                  <a:lnTo>
                    <a:pt x="53"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6" name="Freeform 404"/>
            <p:cNvSpPr>
              <a:spLocks/>
            </p:cNvSpPr>
            <p:nvPr userDrawn="1"/>
          </p:nvSpPr>
          <p:spPr bwMode="auto">
            <a:xfrm>
              <a:off x="5826" y="4022"/>
              <a:ext cx="16" cy="55"/>
            </a:xfrm>
            <a:custGeom>
              <a:avLst/>
              <a:gdLst/>
              <a:ahLst/>
              <a:cxnLst>
                <a:cxn ang="0">
                  <a:pos x="4" y="15"/>
                </a:cxn>
                <a:cxn ang="0">
                  <a:pos x="4" y="15"/>
                </a:cxn>
                <a:cxn ang="0">
                  <a:pos x="4" y="7"/>
                </a:cxn>
                <a:cxn ang="0">
                  <a:pos x="3" y="3"/>
                </a:cxn>
                <a:cxn ang="0">
                  <a:pos x="0" y="0"/>
                </a:cxn>
                <a:cxn ang="0">
                  <a:pos x="0" y="0"/>
                </a:cxn>
                <a:cxn ang="0">
                  <a:pos x="19" y="0"/>
                </a:cxn>
                <a:cxn ang="0">
                  <a:pos x="19" y="0"/>
                </a:cxn>
                <a:cxn ang="0">
                  <a:pos x="19" y="0"/>
                </a:cxn>
                <a:cxn ang="0">
                  <a:pos x="16" y="3"/>
                </a:cxn>
                <a:cxn ang="0">
                  <a:pos x="15" y="7"/>
                </a:cxn>
                <a:cxn ang="0">
                  <a:pos x="15" y="15"/>
                </a:cxn>
                <a:cxn ang="0">
                  <a:pos x="15" y="52"/>
                </a:cxn>
                <a:cxn ang="0">
                  <a:pos x="15" y="52"/>
                </a:cxn>
                <a:cxn ang="0">
                  <a:pos x="15" y="59"/>
                </a:cxn>
                <a:cxn ang="0">
                  <a:pos x="16" y="63"/>
                </a:cxn>
                <a:cxn ang="0">
                  <a:pos x="19" y="65"/>
                </a:cxn>
                <a:cxn ang="0">
                  <a:pos x="19" y="65"/>
                </a:cxn>
                <a:cxn ang="0">
                  <a:pos x="0" y="65"/>
                </a:cxn>
                <a:cxn ang="0">
                  <a:pos x="0" y="65"/>
                </a:cxn>
                <a:cxn ang="0">
                  <a:pos x="0" y="65"/>
                </a:cxn>
                <a:cxn ang="0">
                  <a:pos x="3" y="63"/>
                </a:cxn>
                <a:cxn ang="0">
                  <a:pos x="4" y="59"/>
                </a:cxn>
                <a:cxn ang="0">
                  <a:pos x="4" y="52"/>
                </a:cxn>
                <a:cxn ang="0">
                  <a:pos x="4" y="15"/>
                </a:cxn>
              </a:cxnLst>
              <a:rect l="0" t="0" r="r" b="b"/>
              <a:pathLst>
                <a:path w="19" h="65">
                  <a:moveTo>
                    <a:pt x="4" y="15"/>
                  </a:moveTo>
                  <a:lnTo>
                    <a:pt x="4" y="15"/>
                  </a:lnTo>
                  <a:lnTo>
                    <a:pt x="4" y="7"/>
                  </a:lnTo>
                  <a:lnTo>
                    <a:pt x="3" y="3"/>
                  </a:lnTo>
                  <a:lnTo>
                    <a:pt x="0" y="0"/>
                  </a:lnTo>
                  <a:lnTo>
                    <a:pt x="0" y="0"/>
                  </a:lnTo>
                  <a:lnTo>
                    <a:pt x="19" y="0"/>
                  </a:lnTo>
                  <a:lnTo>
                    <a:pt x="19" y="0"/>
                  </a:lnTo>
                  <a:lnTo>
                    <a:pt x="19" y="0"/>
                  </a:lnTo>
                  <a:lnTo>
                    <a:pt x="16" y="3"/>
                  </a:lnTo>
                  <a:lnTo>
                    <a:pt x="15" y="7"/>
                  </a:lnTo>
                  <a:lnTo>
                    <a:pt x="15" y="15"/>
                  </a:lnTo>
                  <a:lnTo>
                    <a:pt x="15" y="52"/>
                  </a:lnTo>
                  <a:lnTo>
                    <a:pt x="15" y="52"/>
                  </a:lnTo>
                  <a:lnTo>
                    <a:pt x="15" y="59"/>
                  </a:lnTo>
                  <a:lnTo>
                    <a:pt x="16" y="63"/>
                  </a:lnTo>
                  <a:lnTo>
                    <a:pt x="19" y="65"/>
                  </a:lnTo>
                  <a:lnTo>
                    <a:pt x="19" y="65"/>
                  </a:lnTo>
                  <a:lnTo>
                    <a:pt x="0" y="65"/>
                  </a:lnTo>
                  <a:lnTo>
                    <a:pt x="0" y="65"/>
                  </a:lnTo>
                  <a:lnTo>
                    <a:pt x="0" y="65"/>
                  </a:lnTo>
                  <a:lnTo>
                    <a:pt x="3" y="63"/>
                  </a:lnTo>
                  <a:lnTo>
                    <a:pt x="4" y="59"/>
                  </a:lnTo>
                  <a:lnTo>
                    <a:pt x="4" y="52"/>
                  </a:lnTo>
                  <a:lnTo>
                    <a:pt x="4" y="15"/>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7" name="Freeform 405"/>
            <p:cNvSpPr>
              <a:spLocks/>
            </p:cNvSpPr>
            <p:nvPr userDrawn="1"/>
          </p:nvSpPr>
          <p:spPr bwMode="auto">
            <a:xfrm>
              <a:off x="5846" y="4022"/>
              <a:ext cx="38" cy="55"/>
            </a:xfrm>
            <a:custGeom>
              <a:avLst/>
              <a:gdLst/>
              <a:ahLst/>
              <a:cxnLst>
                <a:cxn ang="0">
                  <a:pos x="15" y="57"/>
                </a:cxn>
                <a:cxn ang="0">
                  <a:pos x="27" y="58"/>
                </a:cxn>
                <a:cxn ang="0">
                  <a:pos x="27" y="58"/>
                </a:cxn>
                <a:cxn ang="0">
                  <a:pos x="32" y="58"/>
                </a:cxn>
                <a:cxn ang="0">
                  <a:pos x="37" y="58"/>
                </a:cxn>
                <a:cxn ang="0">
                  <a:pos x="42" y="56"/>
                </a:cxn>
                <a:cxn ang="0">
                  <a:pos x="45" y="53"/>
                </a:cxn>
                <a:cxn ang="0">
                  <a:pos x="47" y="53"/>
                </a:cxn>
                <a:cxn ang="0">
                  <a:pos x="42" y="65"/>
                </a:cxn>
                <a:cxn ang="0">
                  <a:pos x="0" y="65"/>
                </a:cxn>
                <a:cxn ang="0">
                  <a:pos x="0" y="65"/>
                </a:cxn>
                <a:cxn ang="0">
                  <a:pos x="0" y="65"/>
                </a:cxn>
                <a:cxn ang="0">
                  <a:pos x="4" y="63"/>
                </a:cxn>
                <a:cxn ang="0">
                  <a:pos x="5" y="59"/>
                </a:cxn>
                <a:cxn ang="0">
                  <a:pos x="5" y="52"/>
                </a:cxn>
                <a:cxn ang="0">
                  <a:pos x="5" y="15"/>
                </a:cxn>
                <a:cxn ang="0">
                  <a:pos x="5" y="15"/>
                </a:cxn>
                <a:cxn ang="0">
                  <a:pos x="5" y="7"/>
                </a:cxn>
                <a:cxn ang="0">
                  <a:pos x="4" y="3"/>
                </a:cxn>
                <a:cxn ang="0">
                  <a:pos x="0" y="0"/>
                </a:cxn>
                <a:cxn ang="0">
                  <a:pos x="0" y="0"/>
                </a:cxn>
                <a:cxn ang="0">
                  <a:pos x="32" y="0"/>
                </a:cxn>
                <a:cxn ang="0">
                  <a:pos x="32" y="0"/>
                </a:cxn>
                <a:cxn ang="0">
                  <a:pos x="34" y="0"/>
                </a:cxn>
                <a:cxn ang="0">
                  <a:pos x="37" y="0"/>
                </a:cxn>
                <a:cxn ang="0">
                  <a:pos x="37" y="0"/>
                </a:cxn>
                <a:cxn ang="0">
                  <a:pos x="37" y="11"/>
                </a:cxn>
                <a:cxn ang="0">
                  <a:pos x="37" y="11"/>
                </a:cxn>
                <a:cxn ang="0">
                  <a:pos x="37" y="11"/>
                </a:cxn>
                <a:cxn ang="0">
                  <a:pos x="34" y="9"/>
                </a:cxn>
                <a:cxn ang="0">
                  <a:pos x="32" y="8"/>
                </a:cxn>
                <a:cxn ang="0">
                  <a:pos x="25" y="8"/>
                </a:cxn>
                <a:cxn ang="0">
                  <a:pos x="25" y="8"/>
                </a:cxn>
                <a:cxn ang="0">
                  <a:pos x="15" y="9"/>
                </a:cxn>
                <a:cxn ang="0">
                  <a:pos x="15" y="27"/>
                </a:cxn>
                <a:cxn ang="0">
                  <a:pos x="27" y="27"/>
                </a:cxn>
                <a:cxn ang="0">
                  <a:pos x="27" y="27"/>
                </a:cxn>
                <a:cxn ang="0">
                  <a:pos x="31" y="26"/>
                </a:cxn>
                <a:cxn ang="0">
                  <a:pos x="32" y="26"/>
                </a:cxn>
                <a:cxn ang="0">
                  <a:pos x="32" y="37"/>
                </a:cxn>
                <a:cxn ang="0">
                  <a:pos x="31" y="37"/>
                </a:cxn>
                <a:cxn ang="0">
                  <a:pos x="31" y="37"/>
                </a:cxn>
                <a:cxn ang="0">
                  <a:pos x="30" y="35"/>
                </a:cxn>
                <a:cxn ang="0">
                  <a:pos x="27" y="35"/>
                </a:cxn>
                <a:cxn ang="0">
                  <a:pos x="22" y="34"/>
                </a:cxn>
                <a:cxn ang="0">
                  <a:pos x="15" y="34"/>
                </a:cxn>
                <a:cxn ang="0">
                  <a:pos x="15" y="57"/>
                </a:cxn>
              </a:cxnLst>
              <a:rect l="0" t="0" r="r" b="b"/>
              <a:pathLst>
                <a:path w="47" h="65">
                  <a:moveTo>
                    <a:pt x="15" y="57"/>
                  </a:moveTo>
                  <a:lnTo>
                    <a:pt x="27" y="58"/>
                  </a:lnTo>
                  <a:lnTo>
                    <a:pt x="27" y="58"/>
                  </a:lnTo>
                  <a:lnTo>
                    <a:pt x="32" y="58"/>
                  </a:lnTo>
                  <a:lnTo>
                    <a:pt x="37" y="58"/>
                  </a:lnTo>
                  <a:lnTo>
                    <a:pt x="42" y="56"/>
                  </a:lnTo>
                  <a:lnTo>
                    <a:pt x="45" y="53"/>
                  </a:lnTo>
                  <a:lnTo>
                    <a:pt x="47" y="53"/>
                  </a:lnTo>
                  <a:lnTo>
                    <a:pt x="42" y="65"/>
                  </a:lnTo>
                  <a:lnTo>
                    <a:pt x="0" y="65"/>
                  </a:lnTo>
                  <a:lnTo>
                    <a:pt x="0" y="65"/>
                  </a:lnTo>
                  <a:lnTo>
                    <a:pt x="0" y="65"/>
                  </a:lnTo>
                  <a:lnTo>
                    <a:pt x="4" y="63"/>
                  </a:lnTo>
                  <a:lnTo>
                    <a:pt x="5" y="59"/>
                  </a:lnTo>
                  <a:lnTo>
                    <a:pt x="5" y="52"/>
                  </a:lnTo>
                  <a:lnTo>
                    <a:pt x="5" y="15"/>
                  </a:lnTo>
                  <a:lnTo>
                    <a:pt x="5" y="15"/>
                  </a:lnTo>
                  <a:lnTo>
                    <a:pt x="5" y="7"/>
                  </a:lnTo>
                  <a:lnTo>
                    <a:pt x="4" y="3"/>
                  </a:lnTo>
                  <a:lnTo>
                    <a:pt x="0" y="0"/>
                  </a:lnTo>
                  <a:lnTo>
                    <a:pt x="0" y="0"/>
                  </a:lnTo>
                  <a:lnTo>
                    <a:pt x="32" y="0"/>
                  </a:lnTo>
                  <a:lnTo>
                    <a:pt x="32" y="0"/>
                  </a:lnTo>
                  <a:lnTo>
                    <a:pt x="34" y="0"/>
                  </a:lnTo>
                  <a:lnTo>
                    <a:pt x="37" y="0"/>
                  </a:lnTo>
                  <a:lnTo>
                    <a:pt x="37" y="0"/>
                  </a:lnTo>
                  <a:lnTo>
                    <a:pt x="37" y="11"/>
                  </a:lnTo>
                  <a:lnTo>
                    <a:pt x="37" y="11"/>
                  </a:lnTo>
                  <a:lnTo>
                    <a:pt x="37" y="11"/>
                  </a:lnTo>
                  <a:lnTo>
                    <a:pt x="34" y="9"/>
                  </a:lnTo>
                  <a:lnTo>
                    <a:pt x="32" y="8"/>
                  </a:lnTo>
                  <a:lnTo>
                    <a:pt x="25" y="8"/>
                  </a:lnTo>
                  <a:lnTo>
                    <a:pt x="25" y="8"/>
                  </a:lnTo>
                  <a:lnTo>
                    <a:pt x="15" y="9"/>
                  </a:lnTo>
                  <a:lnTo>
                    <a:pt x="15" y="27"/>
                  </a:lnTo>
                  <a:lnTo>
                    <a:pt x="27" y="27"/>
                  </a:lnTo>
                  <a:lnTo>
                    <a:pt x="27" y="27"/>
                  </a:lnTo>
                  <a:lnTo>
                    <a:pt x="31" y="26"/>
                  </a:lnTo>
                  <a:lnTo>
                    <a:pt x="32" y="26"/>
                  </a:lnTo>
                  <a:lnTo>
                    <a:pt x="32" y="37"/>
                  </a:lnTo>
                  <a:lnTo>
                    <a:pt x="31" y="37"/>
                  </a:lnTo>
                  <a:lnTo>
                    <a:pt x="31" y="37"/>
                  </a:lnTo>
                  <a:lnTo>
                    <a:pt x="30" y="35"/>
                  </a:lnTo>
                  <a:lnTo>
                    <a:pt x="27" y="35"/>
                  </a:lnTo>
                  <a:lnTo>
                    <a:pt x="22" y="34"/>
                  </a:lnTo>
                  <a:lnTo>
                    <a:pt x="15" y="34"/>
                  </a:lnTo>
                  <a:lnTo>
                    <a:pt x="15" y="5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8" name="Freeform 406"/>
            <p:cNvSpPr>
              <a:spLocks/>
            </p:cNvSpPr>
            <p:nvPr userDrawn="1"/>
          </p:nvSpPr>
          <p:spPr bwMode="auto">
            <a:xfrm>
              <a:off x="5884" y="4022"/>
              <a:ext cx="50" cy="58"/>
            </a:xfrm>
            <a:custGeom>
              <a:avLst/>
              <a:gdLst/>
              <a:ahLst/>
              <a:cxnLst>
                <a:cxn ang="0">
                  <a:pos x="14" y="53"/>
                </a:cxn>
                <a:cxn ang="0">
                  <a:pos x="14" y="53"/>
                </a:cxn>
                <a:cxn ang="0">
                  <a:pos x="14" y="60"/>
                </a:cxn>
                <a:cxn ang="0">
                  <a:pos x="15" y="63"/>
                </a:cxn>
                <a:cxn ang="0">
                  <a:pos x="19" y="65"/>
                </a:cxn>
                <a:cxn ang="0">
                  <a:pos x="19" y="65"/>
                </a:cxn>
                <a:cxn ang="0">
                  <a:pos x="0" y="65"/>
                </a:cxn>
                <a:cxn ang="0">
                  <a:pos x="0" y="65"/>
                </a:cxn>
                <a:cxn ang="0">
                  <a:pos x="0" y="65"/>
                </a:cxn>
                <a:cxn ang="0">
                  <a:pos x="4" y="63"/>
                </a:cxn>
                <a:cxn ang="0">
                  <a:pos x="5" y="60"/>
                </a:cxn>
                <a:cxn ang="0">
                  <a:pos x="6" y="53"/>
                </a:cxn>
                <a:cxn ang="0">
                  <a:pos x="6" y="14"/>
                </a:cxn>
                <a:cxn ang="0">
                  <a:pos x="6" y="14"/>
                </a:cxn>
                <a:cxn ang="0">
                  <a:pos x="5" y="7"/>
                </a:cxn>
                <a:cxn ang="0">
                  <a:pos x="4" y="3"/>
                </a:cxn>
                <a:cxn ang="0">
                  <a:pos x="2" y="0"/>
                </a:cxn>
                <a:cxn ang="0">
                  <a:pos x="2" y="0"/>
                </a:cxn>
                <a:cxn ang="0">
                  <a:pos x="15" y="0"/>
                </a:cxn>
                <a:cxn ang="0">
                  <a:pos x="15" y="0"/>
                </a:cxn>
                <a:cxn ang="0">
                  <a:pos x="15" y="0"/>
                </a:cxn>
                <a:cxn ang="0">
                  <a:pos x="18" y="3"/>
                </a:cxn>
                <a:cxn ang="0">
                  <a:pos x="19" y="5"/>
                </a:cxn>
                <a:cxn ang="0">
                  <a:pos x="54" y="51"/>
                </a:cxn>
                <a:cxn ang="0">
                  <a:pos x="54" y="14"/>
                </a:cxn>
                <a:cxn ang="0">
                  <a:pos x="54" y="14"/>
                </a:cxn>
                <a:cxn ang="0">
                  <a:pos x="54" y="7"/>
                </a:cxn>
                <a:cxn ang="0">
                  <a:pos x="52" y="3"/>
                </a:cxn>
                <a:cxn ang="0">
                  <a:pos x="49" y="0"/>
                </a:cxn>
                <a:cxn ang="0">
                  <a:pos x="49" y="0"/>
                </a:cxn>
                <a:cxn ang="0">
                  <a:pos x="67" y="0"/>
                </a:cxn>
                <a:cxn ang="0">
                  <a:pos x="67" y="0"/>
                </a:cxn>
                <a:cxn ang="0">
                  <a:pos x="67" y="0"/>
                </a:cxn>
                <a:cxn ang="0">
                  <a:pos x="64" y="3"/>
                </a:cxn>
                <a:cxn ang="0">
                  <a:pos x="62" y="7"/>
                </a:cxn>
                <a:cxn ang="0">
                  <a:pos x="62" y="14"/>
                </a:cxn>
                <a:cxn ang="0">
                  <a:pos x="62" y="69"/>
                </a:cxn>
                <a:cxn ang="0">
                  <a:pos x="62" y="69"/>
                </a:cxn>
                <a:cxn ang="0">
                  <a:pos x="57" y="67"/>
                </a:cxn>
                <a:cxn ang="0">
                  <a:pos x="53" y="64"/>
                </a:cxn>
                <a:cxn ang="0">
                  <a:pos x="47" y="58"/>
                </a:cxn>
                <a:cxn ang="0">
                  <a:pos x="14" y="15"/>
                </a:cxn>
                <a:cxn ang="0">
                  <a:pos x="14" y="53"/>
                </a:cxn>
              </a:cxnLst>
              <a:rect l="0" t="0" r="r" b="b"/>
              <a:pathLst>
                <a:path w="67" h="69">
                  <a:moveTo>
                    <a:pt x="14" y="53"/>
                  </a:moveTo>
                  <a:lnTo>
                    <a:pt x="14" y="53"/>
                  </a:lnTo>
                  <a:lnTo>
                    <a:pt x="14" y="60"/>
                  </a:lnTo>
                  <a:lnTo>
                    <a:pt x="15" y="63"/>
                  </a:lnTo>
                  <a:lnTo>
                    <a:pt x="19" y="65"/>
                  </a:lnTo>
                  <a:lnTo>
                    <a:pt x="19" y="65"/>
                  </a:lnTo>
                  <a:lnTo>
                    <a:pt x="0" y="65"/>
                  </a:lnTo>
                  <a:lnTo>
                    <a:pt x="0" y="65"/>
                  </a:lnTo>
                  <a:lnTo>
                    <a:pt x="0" y="65"/>
                  </a:lnTo>
                  <a:lnTo>
                    <a:pt x="4" y="63"/>
                  </a:lnTo>
                  <a:lnTo>
                    <a:pt x="5" y="60"/>
                  </a:lnTo>
                  <a:lnTo>
                    <a:pt x="6" y="53"/>
                  </a:lnTo>
                  <a:lnTo>
                    <a:pt x="6" y="14"/>
                  </a:lnTo>
                  <a:lnTo>
                    <a:pt x="6" y="14"/>
                  </a:lnTo>
                  <a:lnTo>
                    <a:pt x="5" y="7"/>
                  </a:lnTo>
                  <a:lnTo>
                    <a:pt x="4" y="3"/>
                  </a:lnTo>
                  <a:lnTo>
                    <a:pt x="2" y="0"/>
                  </a:lnTo>
                  <a:lnTo>
                    <a:pt x="2" y="0"/>
                  </a:lnTo>
                  <a:lnTo>
                    <a:pt x="15" y="0"/>
                  </a:lnTo>
                  <a:lnTo>
                    <a:pt x="15" y="0"/>
                  </a:lnTo>
                  <a:lnTo>
                    <a:pt x="15" y="0"/>
                  </a:lnTo>
                  <a:lnTo>
                    <a:pt x="18" y="3"/>
                  </a:lnTo>
                  <a:lnTo>
                    <a:pt x="19" y="5"/>
                  </a:lnTo>
                  <a:lnTo>
                    <a:pt x="54" y="51"/>
                  </a:lnTo>
                  <a:lnTo>
                    <a:pt x="54" y="14"/>
                  </a:lnTo>
                  <a:lnTo>
                    <a:pt x="54" y="14"/>
                  </a:lnTo>
                  <a:lnTo>
                    <a:pt x="54" y="7"/>
                  </a:lnTo>
                  <a:lnTo>
                    <a:pt x="52" y="3"/>
                  </a:lnTo>
                  <a:lnTo>
                    <a:pt x="49" y="0"/>
                  </a:lnTo>
                  <a:lnTo>
                    <a:pt x="49" y="0"/>
                  </a:lnTo>
                  <a:lnTo>
                    <a:pt x="67" y="0"/>
                  </a:lnTo>
                  <a:lnTo>
                    <a:pt x="67" y="0"/>
                  </a:lnTo>
                  <a:lnTo>
                    <a:pt x="67" y="0"/>
                  </a:lnTo>
                  <a:lnTo>
                    <a:pt x="64" y="3"/>
                  </a:lnTo>
                  <a:lnTo>
                    <a:pt x="62" y="7"/>
                  </a:lnTo>
                  <a:lnTo>
                    <a:pt x="62" y="14"/>
                  </a:lnTo>
                  <a:lnTo>
                    <a:pt x="62" y="69"/>
                  </a:lnTo>
                  <a:lnTo>
                    <a:pt x="62" y="69"/>
                  </a:lnTo>
                  <a:lnTo>
                    <a:pt x="57" y="67"/>
                  </a:lnTo>
                  <a:lnTo>
                    <a:pt x="53" y="64"/>
                  </a:lnTo>
                  <a:lnTo>
                    <a:pt x="47" y="58"/>
                  </a:lnTo>
                  <a:lnTo>
                    <a:pt x="14" y="15"/>
                  </a:lnTo>
                  <a:lnTo>
                    <a:pt x="14" y="53"/>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199" name="Freeform 407"/>
            <p:cNvSpPr>
              <a:spLocks/>
            </p:cNvSpPr>
            <p:nvPr userDrawn="1"/>
          </p:nvSpPr>
          <p:spPr bwMode="auto">
            <a:xfrm>
              <a:off x="5937" y="4021"/>
              <a:ext cx="46" cy="58"/>
            </a:xfrm>
            <a:custGeom>
              <a:avLst/>
              <a:gdLst/>
              <a:ahLst/>
              <a:cxnLst>
                <a:cxn ang="0">
                  <a:pos x="53" y="14"/>
                </a:cxn>
                <a:cxn ang="0">
                  <a:pos x="53" y="14"/>
                </a:cxn>
                <a:cxn ang="0">
                  <a:pos x="44" y="10"/>
                </a:cxn>
                <a:cxn ang="0">
                  <a:pos x="39" y="9"/>
                </a:cxn>
                <a:cxn ang="0">
                  <a:pos x="35" y="9"/>
                </a:cxn>
                <a:cxn ang="0">
                  <a:pos x="35" y="9"/>
                </a:cxn>
                <a:cxn ang="0">
                  <a:pos x="30" y="9"/>
                </a:cxn>
                <a:cxn ang="0">
                  <a:pos x="26" y="10"/>
                </a:cxn>
                <a:cxn ang="0">
                  <a:pos x="22" y="12"/>
                </a:cxn>
                <a:cxn ang="0">
                  <a:pos x="19" y="15"/>
                </a:cxn>
                <a:cxn ang="0">
                  <a:pos x="16" y="19"/>
                </a:cxn>
                <a:cxn ang="0">
                  <a:pos x="14" y="22"/>
                </a:cxn>
                <a:cxn ang="0">
                  <a:pos x="12" y="27"/>
                </a:cxn>
                <a:cxn ang="0">
                  <a:pos x="12" y="32"/>
                </a:cxn>
                <a:cxn ang="0">
                  <a:pos x="12" y="32"/>
                </a:cxn>
                <a:cxn ang="0">
                  <a:pos x="12" y="38"/>
                </a:cxn>
                <a:cxn ang="0">
                  <a:pos x="14" y="43"/>
                </a:cxn>
                <a:cxn ang="0">
                  <a:pos x="16" y="48"/>
                </a:cxn>
                <a:cxn ang="0">
                  <a:pos x="19" y="52"/>
                </a:cxn>
                <a:cxn ang="0">
                  <a:pos x="22" y="55"/>
                </a:cxn>
                <a:cxn ang="0">
                  <a:pos x="27" y="58"/>
                </a:cxn>
                <a:cxn ang="0">
                  <a:pos x="32" y="59"/>
                </a:cxn>
                <a:cxn ang="0">
                  <a:pos x="37" y="60"/>
                </a:cxn>
                <a:cxn ang="0">
                  <a:pos x="37" y="60"/>
                </a:cxn>
                <a:cxn ang="0">
                  <a:pos x="43" y="59"/>
                </a:cxn>
                <a:cxn ang="0">
                  <a:pos x="48" y="58"/>
                </a:cxn>
                <a:cxn ang="0">
                  <a:pos x="58" y="54"/>
                </a:cxn>
                <a:cxn ang="0">
                  <a:pos x="59" y="54"/>
                </a:cxn>
                <a:cxn ang="0">
                  <a:pos x="53" y="65"/>
                </a:cxn>
                <a:cxn ang="0">
                  <a:pos x="53" y="65"/>
                </a:cxn>
                <a:cxn ang="0">
                  <a:pos x="46" y="68"/>
                </a:cxn>
                <a:cxn ang="0">
                  <a:pos x="38" y="68"/>
                </a:cxn>
                <a:cxn ang="0">
                  <a:pos x="38" y="68"/>
                </a:cxn>
                <a:cxn ang="0">
                  <a:pos x="30" y="68"/>
                </a:cxn>
                <a:cxn ang="0">
                  <a:pos x="22" y="66"/>
                </a:cxn>
                <a:cxn ang="0">
                  <a:pos x="16" y="63"/>
                </a:cxn>
                <a:cxn ang="0">
                  <a:pos x="11" y="59"/>
                </a:cxn>
                <a:cxn ang="0">
                  <a:pos x="6" y="54"/>
                </a:cxn>
                <a:cxn ang="0">
                  <a:pos x="4" y="48"/>
                </a:cxn>
                <a:cxn ang="0">
                  <a:pos x="1" y="42"/>
                </a:cxn>
                <a:cxn ang="0">
                  <a:pos x="0" y="35"/>
                </a:cxn>
                <a:cxn ang="0">
                  <a:pos x="0" y="35"/>
                </a:cxn>
                <a:cxn ang="0">
                  <a:pos x="1" y="27"/>
                </a:cxn>
                <a:cxn ang="0">
                  <a:pos x="4" y="20"/>
                </a:cxn>
                <a:cxn ang="0">
                  <a:pos x="6" y="14"/>
                </a:cxn>
                <a:cxn ang="0">
                  <a:pos x="10" y="9"/>
                </a:cxn>
                <a:cxn ang="0">
                  <a:pos x="16" y="5"/>
                </a:cxn>
                <a:cxn ang="0">
                  <a:pos x="21" y="3"/>
                </a:cxn>
                <a:cxn ang="0">
                  <a:pos x="28" y="0"/>
                </a:cxn>
                <a:cxn ang="0">
                  <a:pos x="36" y="0"/>
                </a:cxn>
                <a:cxn ang="0">
                  <a:pos x="36" y="0"/>
                </a:cxn>
                <a:cxn ang="0">
                  <a:pos x="44" y="0"/>
                </a:cxn>
                <a:cxn ang="0">
                  <a:pos x="53" y="3"/>
                </a:cxn>
                <a:cxn ang="0">
                  <a:pos x="53" y="14"/>
                </a:cxn>
              </a:cxnLst>
              <a:rect l="0" t="0" r="r" b="b"/>
              <a:pathLst>
                <a:path w="59" h="68">
                  <a:moveTo>
                    <a:pt x="53" y="14"/>
                  </a:moveTo>
                  <a:lnTo>
                    <a:pt x="53" y="14"/>
                  </a:lnTo>
                  <a:lnTo>
                    <a:pt x="44" y="10"/>
                  </a:lnTo>
                  <a:lnTo>
                    <a:pt x="39" y="9"/>
                  </a:lnTo>
                  <a:lnTo>
                    <a:pt x="35" y="9"/>
                  </a:lnTo>
                  <a:lnTo>
                    <a:pt x="35" y="9"/>
                  </a:lnTo>
                  <a:lnTo>
                    <a:pt x="30" y="9"/>
                  </a:lnTo>
                  <a:lnTo>
                    <a:pt x="26" y="10"/>
                  </a:lnTo>
                  <a:lnTo>
                    <a:pt x="22" y="12"/>
                  </a:lnTo>
                  <a:lnTo>
                    <a:pt x="19" y="15"/>
                  </a:lnTo>
                  <a:lnTo>
                    <a:pt x="16" y="19"/>
                  </a:lnTo>
                  <a:lnTo>
                    <a:pt x="14" y="22"/>
                  </a:lnTo>
                  <a:lnTo>
                    <a:pt x="12" y="27"/>
                  </a:lnTo>
                  <a:lnTo>
                    <a:pt x="12" y="32"/>
                  </a:lnTo>
                  <a:lnTo>
                    <a:pt x="12" y="32"/>
                  </a:lnTo>
                  <a:lnTo>
                    <a:pt x="12" y="38"/>
                  </a:lnTo>
                  <a:lnTo>
                    <a:pt x="14" y="43"/>
                  </a:lnTo>
                  <a:lnTo>
                    <a:pt x="16" y="48"/>
                  </a:lnTo>
                  <a:lnTo>
                    <a:pt x="19" y="52"/>
                  </a:lnTo>
                  <a:lnTo>
                    <a:pt x="22" y="55"/>
                  </a:lnTo>
                  <a:lnTo>
                    <a:pt x="27" y="58"/>
                  </a:lnTo>
                  <a:lnTo>
                    <a:pt x="32" y="59"/>
                  </a:lnTo>
                  <a:lnTo>
                    <a:pt x="37" y="60"/>
                  </a:lnTo>
                  <a:lnTo>
                    <a:pt x="37" y="60"/>
                  </a:lnTo>
                  <a:lnTo>
                    <a:pt x="43" y="59"/>
                  </a:lnTo>
                  <a:lnTo>
                    <a:pt x="48" y="58"/>
                  </a:lnTo>
                  <a:lnTo>
                    <a:pt x="58" y="54"/>
                  </a:lnTo>
                  <a:lnTo>
                    <a:pt x="59" y="54"/>
                  </a:lnTo>
                  <a:lnTo>
                    <a:pt x="53" y="65"/>
                  </a:lnTo>
                  <a:lnTo>
                    <a:pt x="53" y="65"/>
                  </a:lnTo>
                  <a:lnTo>
                    <a:pt x="46" y="68"/>
                  </a:lnTo>
                  <a:lnTo>
                    <a:pt x="38" y="68"/>
                  </a:lnTo>
                  <a:lnTo>
                    <a:pt x="38" y="68"/>
                  </a:lnTo>
                  <a:lnTo>
                    <a:pt x="30" y="68"/>
                  </a:lnTo>
                  <a:lnTo>
                    <a:pt x="22" y="66"/>
                  </a:lnTo>
                  <a:lnTo>
                    <a:pt x="16" y="63"/>
                  </a:lnTo>
                  <a:lnTo>
                    <a:pt x="11" y="59"/>
                  </a:lnTo>
                  <a:lnTo>
                    <a:pt x="6" y="54"/>
                  </a:lnTo>
                  <a:lnTo>
                    <a:pt x="4" y="48"/>
                  </a:lnTo>
                  <a:lnTo>
                    <a:pt x="1" y="42"/>
                  </a:lnTo>
                  <a:lnTo>
                    <a:pt x="0" y="35"/>
                  </a:lnTo>
                  <a:lnTo>
                    <a:pt x="0" y="35"/>
                  </a:lnTo>
                  <a:lnTo>
                    <a:pt x="1" y="27"/>
                  </a:lnTo>
                  <a:lnTo>
                    <a:pt x="4" y="20"/>
                  </a:lnTo>
                  <a:lnTo>
                    <a:pt x="6" y="14"/>
                  </a:lnTo>
                  <a:lnTo>
                    <a:pt x="10" y="9"/>
                  </a:lnTo>
                  <a:lnTo>
                    <a:pt x="16" y="5"/>
                  </a:lnTo>
                  <a:lnTo>
                    <a:pt x="21" y="3"/>
                  </a:lnTo>
                  <a:lnTo>
                    <a:pt x="28" y="0"/>
                  </a:lnTo>
                  <a:lnTo>
                    <a:pt x="36" y="0"/>
                  </a:lnTo>
                  <a:lnTo>
                    <a:pt x="36" y="0"/>
                  </a:lnTo>
                  <a:lnTo>
                    <a:pt x="44" y="0"/>
                  </a:lnTo>
                  <a:lnTo>
                    <a:pt x="53" y="3"/>
                  </a:lnTo>
                  <a:lnTo>
                    <a:pt x="53"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200" name="Freeform 408"/>
            <p:cNvSpPr>
              <a:spLocks/>
            </p:cNvSpPr>
            <p:nvPr userDrawn="1"/>
          </p:nvSpPr>
          <p:spPr bwMode="auto">
            <a:xfrm>
              <a:off x="5986" y="4022"/>
              <a:ext cx="34" cy="55"/>
            </a:xfrm>
            <a:custGeom>
              <a:avLst/>
              <a:gdLst/>
              <a:ahLst/>
              <a:cxnLst>
                <a:cxn ang="0">
                  <a:pos x="13" y="57"/>
                </a:cxn>
                <a:cxn ang="0">
                  <a:pos x="27" y="58"/>
                </a:cxn>
                <a:cxn ang="0">
                  <a:pos x="27" y="58"/>
                </a:cxn>
                <a:cxn ang="0">
                  <a:pos x="32" y="58"/>
                </a:cxn>
                <a:cxn ang="0">
                  <a:pos x="36" y="58"/>
                </a:cxn>
                <a:cxn ang="0">
                  <a:pos x="40" y="56"/>
                </a:cxn>
                <a:cxn ang="0">
                  <a:pos x="45" y="53"/>
                </a:cxn>
                <a:cxn ang="0">
                  <a:pos x="45" y="53"/>
                </a:cxn>
                <a:cxn ang="0">
                  <a:pos x="40" y="65"/>
                </a:cxn>
                <a:cxn ang="0">
                  <a:pos x="0" y="65"/>
                </a:cxn>
                <a:cxn ang="0">
                  <a:pos x="0" y="65"/>
                </a:cxn>
                <a:cxn ang="0">
                  <a:pos x="0" y="65"/>
                </a:cxn>
                <a:cxn ang="0">
                  <a:pos x="2" y="63"/>
                </a:cxn>
                <a:cxn ang="0">
                  <a:pos x="3" y="59"/>
                </a:cxn>
                <a:cxn ang="0">
                  <a:pos x="3" y="52"/>
                </a:cxn>
                <a:cxn ang="0">
                  <a:pos x="3" y="15"/>
                </a:cxn>
                <a:cxn ang="0">
                  <a:pos x="3" y="15"/>
                </a:cxn>
                <a:cxn ang="0">
                  <a:pos x="3" y="7"/>
                </a:cxn>
                <a:cxn ang="0">
                  <a:pos x="2" y="3"/>
                </a:cxn>
                <a:cxn ang="0">
                  <a:pos x="0" y="0"/>
                </a:cxn>
                <a:cxn ang="0">
                  <a:pos x="0" y="0"/>
                </a:cxn>
                <a:cxn ang="0">
                  <a:pos x="30" y="0"/>
                </a:cxn>
                <a:cxn ang="0">
                  <a:pos x="30" y="0"/>
                </a:cxn>
                <a:cxn ang="0">
                  <a:pos x="33" y="0"/>
                </a:cxn>
                <a:cxn ang="0">
                  <a:pos x="35" y="0"/>
                </a:cxn>
                <a:cxn ang="0">
                  <a:pos x="35" y="0"/>
                </a:cxn>
                <a:cxn ang="0">
                  <a:pos x="35" y="11"/>
                </a:cxn>
                <a:cxn ang="0">
                  <a:pos x="35" y="11"/>
                </a:cxn>
                <a:cxn ang="0">
                  <a:pos x="35" y="11"/>
                </a:cxn>
                <a:cxn ang="0">
                  <a:pos x="33" y="9"/>
                </a:cxn>
                <a:cxn ang="0">
                  <a:pos x="30" y="8"/>
                </a:cxn>
                <a:cxn ang="0">
                  <a:pos x="24" y="8"/>
                </a:cxn>
                <a:cxn ang="0">
                  <a:pos x="24" y="8"/>
                </a:cxn>
                <a:cxn ang="0">
                  <a:pos x="13" y="9"/>
                </a:cxn>
                <a:cxn ang="0">
                  <a:pos x="13" y="27"/>
                </a:cxn>
                <a:cxn ang="0">
                  <a:pos x="25" y="27"/>
                </a:cxn>
                <a:cxn ang="0">
                  <a:pos x="25" y="27"/>
                </a:cxn>
                <a:cxn ang="0">
                  <a:pos x="30" y="26"/>
                </a:cxn>
                <a:cxn ang="0">
                  <a:pos x="30" y="26"/>
                </a:cxn>
                <a:cxn ang="0">
                  <a:pos x="30" y="37"/>
                </a:cxn>
                <a:cxn ang="0">
                  <a:pos x="30" y="37"/>
                </a:cxn>
                <a:cxn ang="0">
                  <a:pos x="30" y="37"/>
                </a:cxn>
                <a:cxn ang="0">
                  <a:pos x="28" y="35"/>
                </a:cxn>
                <a:cxn ang="0">
                  <a:pos x="25" y="35"/>
                </a:cxn>
                <a:cxn ang="0">
                  <a:pos x="21" y="34"/>
                </a:cxn>
                <a:cxn ang="0">
                  <a:pos x="13" y="34"/>
                </a:cxn>
                <a:cxn ang="0">
                  <a:pos x="13" y="57"/>
                </a:cxn>
              </a:cxnLst>
              <a:rect l="0" t="0" r="r" b="b"/>
              <a:pathLst>
                <a:path w="45" h="65">
                  <a:moveTo>
                    <a:pt x="13" y="57"/>
                  </a:moveTo>
                  <a:lnTo>
                    <a:pt x="27" y="58"/>
                  </a:lnTo>
                  <a:lnTo>
                    <a:pt x="27" y="58"/>
                  </a:lnTo>
                  <a:lnTo>
                    <a:pt x="32" y="58"/>
                  </a:lnTo>
                  <a:lnTo>
                    <a:pt x="36" y="58"/>
                  </a:lnTo>
                  <a:lnTo>
                    <a:pt x="40" y="56"/>
                  </a:lnTo>
                  <a:lnTo>
                    <a:pt x="45" y="53"/>
                  </a:lnTo>
                  <a:lnTo>
                    <a:pt x="45" y="53"/>
                  </a:lnTo>
                  <a:lnTo>
                    <a:pt x="40" y="65"/>
                  </a:lnTo>
                  <a:lnTo>
                    <a:pt x="0" y="65"/>
                  </a:lnTo>
                  <a:lnTo>
                    <a:pt x="0" y="65"/>
                  </a:lnTo>
                  <a:lnTo>
                    <a:pt x="0" y="65"/>
                  </a:lnTo>
                  <a:lnTo>
                    <a:pt x="2" y="63"/>
                  </a:lnTo>
                  <a:lnTo>
                    <a:pt x="3" y="59"/>
                  </a:lnTo>
                  <a:lnTo>
                    <a:pt x="3" y="52"/>
                  </a:lnTo>
                  <a:lnTo>
                    <a:pt x="3" y="15"/>
                  </a:lnTo>
                  <a:lnTo>
                    <a:pt x="3" y="15"/>
                  </a:lnTo>
                  <a:lnTo>
                    <a:pt x="3" y="7"/>
                  </a:lnTo>
                  <a:lnTo>
                    <a:pt x="2" y="3"/>
                  </a:lnTo>
                  <a:lnTo>
                    <a:pt x="0" y="0"/>
                  </a:lnTo>
                  <a:lnTo>
                    <a:pt x="0" y="0"/>
                  </a:lnTo>
                  <a:lnTo>
                    <a:pt x="30" y="0"/>
                  </a:lnTo>
                  <a:lnTo>
                    <a:pt x="30" y="0"/>
                  </a:lnTo>
                  <a:lnTo>
                    <a:pt x="33" y="0"/>
                  </a:lnTo>
                  <a:lnTo>
                    <a:pt x="35" y="0"/>
                  </a:lnTo>
                  <a:lnTo>
                    <a:pt x="35" y="0"/>
                  </a:lnTo>
                  <a:lnTo>
                    <a:pt x="35" y="11"/>
                  </a:lnTo>
                  <a:lnTo>
                    <a:pt x="35" y="11"/>
                  </a:lnTo>
                  <a:lnTo>
                    <a:pt x="35" y="11"/>
                  </a:lnTo>
                  <a:lnTo>
                    <a:pt x="33" y="9"/>
                  </a:lnTo>
                  <a:lnTo>
                    <a:pt x="30" y="8"/>
                  </a:lnTo>
                  <a:lnTo>
                    <a:pt x="24" y="8"/>
                  </a:lnTo>
                  <a:lnTo>
                    <a:pt x="24" y="8"/>
                  </a:lnTo>
                  <a:lnTo>
                    <a:pt x="13" y="9"/>
                  </a:lnTo>
                  <a:lnTo>
                    <a:pt x="13" y="27"/>
                  </a:lnTo>
                  <a:lnTo>
                    <a:pt x="25" y="27"/>
                  </a:lnTo>
                  <a:lnTo>
                    <a:pt x="25" y="27"/>
                  </a:lnTo>
                  <a:lnTo>
                    <a:pt x="30" y="26"/>
                  </a:lnTo>
                  <a:lnTo>
                    <a:pt x="30" y="26"/>
                  </a:lnTo>
                  <a:lnTo>
                    <a:pt x="30" y="37"/>
                  </a:lnTo>
                  <a:lnTo>
                    <a:pt x="30" y="37"/>
                  </a:lnTo>
                  <a:lnTo>
                    <a:pt x="30" y="37"/>
                  </a:lnTo>
                  <a:lnTo>
                    <a:pt x="28" y="35"/>
                  </a:lnTo>
                  <a:lnTo>
                    <a:pt x="25" y="35"/>
                  </a:lnTo>
                  <a:lnTo>
                    <a:pt x="21" y="34"/>
                  </a:lnTo>
                  <a:lnTo>
                    <a:pt x="13" y="34"/>
                  </a:lnTo>
                  <a:lnTo>
                    <a:pt x="13" y="57"/>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201" name="Freeform 409"/>
            <p:cNvSpPr>
              <a:spLocks/>
            </p:cNvSpPr>
            <p:nvPr userDrawn="1"/>
          </p:nvSpPr>
          <p:spPr bwMode="auto">
            <a:xfrm>
              <a:off x="6022" y="4021"/>
              <a:ext cx="35" cy="58"/>
            </a:xfrm>
            <a:custGeom>
              <a:avLst/>
              <a:gdLst/>
              <a:ahLst/>
              <a:cxnLst>
                <a:cxn ang="0">
                  <a:pos x="42" y="14"/>
                </a:cxn>
                <a:cxn ang="0">
                  <a:pos x="35" y="9"/>
                </a:cxn>
                <a:cxn ang="0">
                  <a:pos x="26" y="8"/>
                </a:cxn>
                <a:cxn ang="0">
                  <a:pos x="21" y="8"/>
                </a:cxn>
                <a:cxn ang="0">
                  <a:pos x="15" y="12"/>
                </a:cxn>
                <a:cxn ang="0">
                  <a:pos x="14" y="16"/>
                </a:cxn>
                <a:cxn ang="0">
                  <a:pos x="15" y="21"/>
                </a:cxn>
                <a:cxn ang="0">
                  <a:pos x="30" y="30"/>
                </a:cxn>
                <a:cxn ang="0">
                  <a:pos x="42" y="37"/>
                </a:cxn>
                <a:cxn ang="0">
                  <a:pos x="47" y="44"/>
                </a:cxn>
                <a:cxn ang="0">
                  <a:pos x="47" y="48"/>
                </a:cxn>
                <a:cxn ang="0">
                  <a:pos x="46" y="55"/>
                </a:cxn>
                <a:cxn ang="0">
                  <a:pos x="40" y="61"/>
                </a:cxn>
                <a:cxn ang="0">
                  <a:pos x="31" y="66"/>
                </a:cxn>
                <a:cxn ang="0">
                  <a:pos x="21" y="68"/>
                </a:cxn>
                <a:cxn ang="0">
                  <a:pos x="11" y="68"/>
                </a:cxn>
                <a:cxn ang="0">
                  <a:pos x="0" y="53"/>
                </a:cxn>
                <a:cxn ang="0">
                  <a:pos x="5" y="57"/>
                </a:cxn>
                <a:cxn ang="0">
                  <a:pos x="16" y="60"/>
                </a:cxn>
                <a:cxn ang="0">
                  <a:pos x="23" y="61"/>
                </a:cxn>
                <a:cxn ang="0">
                  <a:pos x="31" y="59"/>
                </a:cxn>
                <a:cxn ang="0">
                  <a:pos x="36" y="53"/>
                </a:cxn>
                <a:cxn ang="0">
                  <a:pos x="36" y="50"/>
                </a:cxn>
                <a:cxn ang="0">
                  <a:pos x="35" y="46"/>
                </a:cxn>
                <a:cxn ang="0">
                  <a:pos x="25" y="39"/>
                </a:cxn>
                <a:cxn ang="0">
                  <a:pos x="13" y="33"/>
                </a:cxn>
                <a:cxn ang="0">
                  <a:pos x="4" y="24"/>
                </a:cxn>
                <a:cxn ang="0">
                  <a:pos x="2" y="17"/>
                </a:cxn>
                <a:cxn ang="0">
                  <a:pos x="3" y="12"/>
                </a:cxn>
                <a:cxn ang="0">
                  <a:pos x="7" y="6"/>
                </a:cxn>
                <a:cxn ang="0">
                  <a:pos x="18" y="1"/>
                </a:cxn>
                <a:cxn ang="0">
                  <a:pos x="27" y="0"/>
                </a:cxn>
                <a:cxn ang="0">
                  <a:pos x="42" y="3"/>
                </a:cxn>
              </a:cxnLst>
              <a:rect l="0" t="0" r="r" b="b"/>
              <a:pathLst>
                <a:path w="47" h="68">
                  <a:moveTo>
                    <a:pt x="42" y="14"/>
                  </a:moveTo>
                  <a:lnTo>
                    <a:pt x="42" y="14"/>
                  </a:lnTo>
                  <a:lnTo>
                    <a:pt x="38" y="11"/>
                  </a:lnTo>
                  <a:lnTo>
                    <a:pt x="35" y="9"/>
                  </a:lnTo>
                  <a:lnTo>
                    <a:pt x="30" y="8"/>
                  </a:lnTo>
                  <a:lnTo>
                    <a:pt x="26" y="8"/>
                  </a:lnTo>
                  <a:lnTo>
                    <a:pt x="26" y="8"/>
                  </a:lnTo>
                  <a:lnTo>
                    <a:pt x="21" y="8"/>
                  </a:lnTo>
                  <a:lnTo>
                    <a:pt x="18" y="9"/>
                  </a:lnTo>
                  <a:lnTo>
                    <a:pt x="15" y="12"/>
                  </a:lnTo>
                  <a:lnTo>
                    <a:pt x="14" y="16"/>
                  </a:lnTo>
                  <a:lnTo>
                    <a:pt x="14" y="16"/>
                  </a:lnTo>
                  <a:lnTo>
                    <a:pt x="14" y="19"/>
                  </a:lnTo>
                  <a:lnTo>
                    <a:pt x="15" y="21"/>
                  </a:lnTo>
                  <a:lnTo>
                    <a:pt x="19" y="25"/>
                  </a:lnTo>
                  <a:lnTo>
                    <a:pt x="30" y="30"/>
                  </a:lnTo>
                  <a:lnTo>
                    <a:pt x="36" y="33"/>
                  </a:lnTo>
                  <a:lnTo>
                    <a:pt x="42" y="37"/>
                  </a:lnTo>
                  <a:lnTo>
                    <a:pt x="46" y="42"/>
                  </a:lnTo>
                  <a:lnTo>
                    <a:pt x="47" y="44"/>
                  </a:lnTo>
                  <a:lnTo>
                    <a:pt x="47" y="48"/>
                  </a:lnTo>
                  <a:lnTo>
                    <a:pt x="47" y="48"/>
                  </a:lnTo>
                  <a:lnTo>
                    <a:pt x="47" y="52"/>
                  </a:lnTo>
                  <a:lnTo>
                    <a:pt x="46" y="55"/>
                  </a:lnTo>
                  <a:lnTo>
                    <a:pt x="43" y="59"/>
                  </a:lnTo>
                  <a:lnTo>
                    <a:pt x="40" y="61"/>
                  </a:lnTo>
                  <a:lnTo>
                    <a:pt x="36" y="64"/>
                  </a:lnTo>
                  <a:lnTo>
                    <a:pt x="31" y="66"/>
                  </a:lnTo>
                  <a:lnTo>
                    <a:pt x="26" y="68"/>
                  </a:lnTo>
                  <a:lnTo>
                    <a:pt x="21" y="68"/>
                  </a:lnTo>
                  <a:lnTo>
                    <a:pt x="21" y="68"/>
                  </a:lnTo>
                  <a:lnTo>
                    <a:pt x="11" y="68"/>
                  </a:lnTo>
                  <a:lnTo>
                    <a:pt x="3" y="65"/>
                  </a:lnTo>
                  <a:lnTo>
                    <a:pt x="0" y="53"/>
                  </a:lnTo>
                  <a:lnTo>
                    <a:pt x="0" y="53"/>
                  </a:lnTo>
                  <a:lnTo>
                    <a:pt x="5" y="57"/>
                  </a:lnTo>
                  <a:lnTo>
                    <a:pt x="10" y="59"/>
                  </a:lnTo>
                  <a:lnTo>
                    <a:pt x="16" y="60"/>
                  </a:lnTo>
                  <a:lnTo>
                    <a:pt x="23" y="61"/>
                  </a:lnTo>
                  <a:lnTo>
                    <a:pt x="23" y="61"/>
                  </a:lnTo>
                  <a:lnTo>
                    <a:pt x="26" y="60"/>
                  </a:lnTo>
                  <a:lnTo>
                    <a:pt x="31" y="59"/>
                  </a:lnTo>
                  <a:lnTo>
                    <a:pt x="35" y="55"/>
                  </a:lnTo>
                  <a:lnTo>
                    <a:pt x="36" y="53"/>
                  </a:lnTo>
                  <a:lnTo>
                    <a:pt x="36" y="50"/>
                  </a:lnTo>
                  <a:lnTo>
                    <a:pt x="36" y="50"/>
                  </a:lnTo>
                  <a:lnTo>
                    <a:pt x="36" y="48"/>
                  </a:lnTo>
                  <a:lnTo>
                    <a:pt x="35" y="46"/>
                  </a:lnTo>
                  <a:lnTo>
                    <a:pt x="31" y="42"/>
                  </a:lnTo>
                  <a:lnTo>
                    <a:pt x="25" y="39"/>
                  </a:lnTo>
                  <a:lnTo>
                    <a:pt x="19" y="36"/>
                  </a:lnTo>
                  <a:lnTo>
                    <a:pt x="13" y="33"/>
                  </a:lnTo>
                  <a:lnTo>
                    <a:pt x="8" y="30"/>
                  </a:lnTo>
                  <a:lnTo>
                    <a:pt x="4" y="24"/>
                  </a:lnTo>
                  <a:lnTo>
                    <a:pt x="3" y="21"/>
                  </a:lnTo>
                  <a:lnTo>
                    <a:pt x="2" y="17"/>
                  </a:lnTo>
                  <a:lnTo>
                    <a:pt x="2" y="17"/>
                  </a:lnTo>
                  <a:lnTo>
                    <a:pt x="3" y="12"/>
                  </a:lnTo>
                  <a:lnTo>
                    <a:pt x="4" y="9"/>
                  </a:lnTo>
                  <a:lnTo>
                    <a:pt x="7" y="6"/>
                  </a:lnTo>
                  <a:lnTo>
                    <a:pt x="10" y="4"/>
                  </a:lnTo>
                  <a:lnTo>
                    <a:pt x="18" y="1"/>
                  </a:lnTo>
                  <a:lnTo>
                    <a:pt x="27" y="0"/>
                  </a:lnTo>
                  <a:lnTo>
                    <a:pt x="27" y="0"/>
                  </a:lnTo>
                  <a:lnTo>
                    <a:pt x="35" y="0"/>
                  </a:lnTo>
                  <a:lnTo>
                    <a:pt x="42" y="3"/>
                  </a:lnTo>
                  <a:lnTo>
                    <a:pt x="42" y="1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202" name="Freeform 410"/>
            <p:cNvSpPr>
              <a:spLocks/>
            </p:cNvSpPr>
            <p:nvPr userDrawn="1"/>
          </p:nvSpPr>
          <p:spPr bwMode="auto">
            <a:xfrm>
              <a:off x="5203" y="3548"/>
              <a:ext cx="214" cy="268"/>
            </a:xfrm>
            <a:custGeom>
              <a:avLst/>
              <a:gdLst/>
              <a:ahLst/>
              <a:cxnLst>
                <a:cxn ang="0">
                  <a:pos x="260" y="189"/>
                </a:cxn>
                <a:cxn ang="0">
                  <a:pos x="259" y="225"/>
                </a:cxn>
                <a:cxn ang="0">
                  <a:pos x="255" y="249"/>
                </a:cxn>
                <a:cxn ang="0">
                  <a:pos x="246" y="271"/>
                </a:cxn>
                <a:cxn ang="0">
                  <a:pos x="237" y="282"/>
                </a:cxn>
                <a:cxn ang="0">
                  <a:pos x="220" y="297"/>
                </a:cxn>
                <a:cxn ang="0">
                  <a:pos x="200" y="306"/>
                </a:cxn>
                <a:cxn ang="0">
                  <a:pos x="178" y="314"/>
                </a:cxn>
                <a:cxn ang="0">
                  <a:pos x="155" y="316"/>
                </a:cxn>
                <a:cxn ang="0">
                  <a:pos x="127" y="316"/>
                </a:cxn>
                <a:cxn ang="0">
                  <a:pos x="103" y="314"/>
                </a:cxn>
                <a:cxn ang="0">
                  <a:pos x="81" y="308"/>
                </a:cxn>
                <a:cxn ang="0">
                  <a:pos x="62" y="297"/>
                </a:cxn>
                <a:cxn ang="0">
                  <a:pos x="45" y="282"/>
                </a:cxn>
                <a:cxn ang="0">
                  <a:pos x="36" y="272"/>
                </a:cxn>
                <a:cxn ang="0">
                  <a:pos x="26" y="250"/>
                </a:cxn>
                <a:cxn ang="0">
                  <a:pos x="23" y="227"/>
                </a:cxn>
                <a:cxn ang="0">
                  <a:pos x="21" y="190"/>
                </a:cxn>
                <a:cxn ang="0">
                  <a:pos x="21" y="65"/>
                </a:cxn>
                <a:cxn ang="0">
                  <a:pos x="21" y="38"/>
                </a:cxn>
                <a:cxn ang="0">
                  <a:pos x="18" y="20"/>
                </a:cxn>
                <a:cxn ang="0">
                  <a:pos x="9" y="5"/>
                </a:cxn>
                <a:cxn ang="0">
                  <a:pos x="0" y="1"/>
                </a:cxn>
                <a:cxn ang="0">
                  <a:pos x="87" y="0"/>
                </a:cxn>
                <a:cxn ang="0">
                  <a:pos x="87" y="1"/>
                </a:cxn>
                <a:cxn ang="0">
                  <a:pos x="80" y="5"/>
                </a:cxn>
                <a:cxn ang="0">
                  <a:pos x="70" y="20"/>
                </a:cxn>
                <a:cxn ang="0">
                  <a:pos x="68" y="38"/>
                </a:cxn>
                <a:cxn ang="0">
                  <a:pos x="67" y="65"/>
                </a:cxn>
                <a:cxn ang="0">
                  <a:pos x="67" y="190"/>
                </a:cxn>
                <a:cxn ang="0">
                  <a:pos x="72" y="230"/>
                </a:cxn>
                <a:cxn ang="0">
                  <a:pos x="78" y="246"/>
                </a:cxn>
                <a:cxn ang="0">
                  <a:pos x="86" y="259"/>
                </a:cxn>
                <a:cxn ang="0">
                  <a:pos x="96" y="268"/>
                </a:cxn>
                <a:cxn ang="0">
                  <a:pos x="108" y="276"/>
                </a:cxn>
                <a:cxn ang="0">
                  <a:pos x="123" y="279"/>
                </a:cxn>
                <a:cxn ang="0">
                  <a:pos x="139" y="281"/>
                </a:cxn>
                <a:cxn ang="0">
                  <a:pos x="159" y="279"/>
                </a:cxn>
                <a:cxn ang="0">
                  <a:pos x="176" y="273"/>
                </a:cxn>
                <a:cxn ang="0">
                  <a:pos x="193" y="262"/>
                </a:cxn>
                <a:cxn ang="0">
                  <a:pos x="205" y="249"/>
                </a:cxn>
                <a:cxn ang="0">
                  <a:pos x="211" y="238"/>
                </a:cxn>
                <a:cxn ang="0">
                  <a:pos x="215" y="218"/>
                </a:cxn>
                <a:cxn ang="0">
                  <a:pos x="215" y="65"/>
                </a:cxn>
                <a:cxn ang="0">
                  <a:pos x="215" y="48"/>
                </a:cxn>
                <a:cxn ang="0">
                  <a:pos x="214" y="28"/>
                </a:cxn>
                <a:cxn ang="0">
                  <a:pos x="208" y="11"/>
                </a:cxn>
                <a:cxn ang="0">
                  <a:pos x="199" y="2"/>
                </a:cxn>
                <a:cxn ang="0">
                  <a:pos x="195" y="0"/>
                </a:cxn>
                <a:cxn ang="0">
                  <a:pos x="281" y="1"/>
                </a:cxn>
                <a:cxn ang="0">
                  <a:pos x="277" y="2"/>
                </a:cxn>
                <a:cxn ang="0">
                  <a:pos x="269" y="11"/>
                </a:cxn>
                <a:cxn ang="0">
                  <a:pos x="263" y="28"/>
                </a:cxn>
                <a:cxn ang="0">
                  <a:pos x="261" y="48"/>
                </a:cxn>
                <a:cxn ang="0">
                  <a:pos x="260" y="189"/>
                </a:cxn>
              </a:cxnLst>
              <a:rect l="0" t="0" r="r" b="b"/>
              <a:pathLst>
                <a:path w="281" h="316">
                  <a:moveTo>
                    <a:pt x="260" y="189"/>
                  </a:moveTo>
                  <a:lnTo>
                    <a:pt x="260" y="189"/>
                  </a:lnTo>
                  <a:lnTo>
                    <a:pt x="260" y="214"/>
                  </a:lnTo>
                  <a:lnTo>
                    <a:pt x="259" y="225"/>
                  </a:lnTo>
                  <a:lnTo>
                    <a:pt x="258" y="238"/>
                  </a:lnTo>
                  <a:lnTo>
                    <a:pt x="255" y="249"/>
                  </a:lnTo>
                  <a:lnTo>
                    <a:pt x="252" y="260"/>
                  </a:lnTo>
                  <a:lnTo>
                    <a:pt x="246" y="271"/>
                  </a:lnTo>
                  <a:lnTo>
                    <a:pt x="237" y="282"/>
                  </a:lnTo>
                  <a:lnTo>
                    <a:pt x="237" y="282"/>
                  </a:lnTo>
                  <a:lnTo>
                    <a:pt x="230" y="289"/>
                  </a:lnTo>
                  <a:lnTo>
                    <a:pt x="220" y="297"/>
                  </a:lnTo>
                  <a:lnTo>
                    <a:pt x="210" y="303"/>
                  </a:lnTo>
                  <a:lnTo>
                    <a:pt x="200" y="306"/>
                  </a:lnTo>
                  <a:lnTo>
                    <a:pt x="189" y="310"/>
                  </a:lnTo>
                  <a:lnTo>
                    <a:pt x="178" y="314"/>
                  </a:lnTo>
                  <a:lnTo>
                    <a:pt x="167" y="315"/>
                  </a:lnTo>
                  <a:lnTo>
                    <a:pt x="155" y="316"/>
                  </a:lnTo>
                  <a:lnTo>
                    <a:pt x="127" y="316"/>
                  </a:lnTo>
                  <a:lnTo>
                    <a:pt x="127" y="316"/>
                  </a:lnTo>
                  <a:lnTo>
                    <a:pt x="114" y="315"/>
                  </a:lnTo>
                  <a:lnTo>
                    <a:pt x="103" y="314"/>
                  </a:lnTo>
                  <a:lnTo>
                    <a:pt x="92" y="311"/>
                  </a:lnTo>
                  <a:lnTo>
                    <a:pt x="81" y="308"/>
                  </a:lnTo>
                  <a:lnTo>
                    <a:pt x="72" y="303"/>
                  </a:lnTo>
                  <a:lnTo>
                    <a:pt x="62" y="297"/>
                  </a:lnTo>
                  <a:lnTo>
                    <a:pt x="52" y="290"/>
                  </a:lnTo>
                  <a:lnTo>
                    <a:pt x="45" y="282"/>
                  </a:lnTo>
                  <a:lnTo>
                    <a:pt x="45" y="282"/>
                  </a:lnTo>
                  <a:lnTo>
                    <a:pt x="36" y="272"/>
                  </a:lnTo>
                  <a:lnTo>
                    <a:pt x="30" y="261"/>
                  </a:lnTo>
                  <a:lnTo>
                    <a:pt x="26" y="250"/>
                  </a:lnTo>
                  <a:lnTo>
                    <a:pt x="24" y="239"/>
                  </a:lnTo>
                  <a:lnTo>
                    <a:pt x="23" y="227"/>
                  </a:lnTo>
                  <a:lnTo>
                    <a:pt x="21" y="214"/>
                  </a:lnTo>
                  <a:lnTo>
                    <a:pt x="21" y="190"/>
                  </a:lnTo>
                  <a:lnTo>
                    <a:pt x="21" y="65"/>
                  </a:lnTo>
                  <a:lnTo>
                    <a:pt x="21" y="65"/>
                  </a:lnTo>
                  <a:lnTo>
                    <a:pt x="21" y="48"/>
                  </a:lnTo>
                  <a:lnTo>
                    <a:pt x="21" y="38"/>
                  </a:lnTo>
                  <a:lnTo>
                    <a:pt x="20" y="28"/>
                  </a:lnTo>
                  <a:lnTo>
                    <a:pt x="18" y="20"/>
                  </a:lnTo>
                  <a:lnTo>
                    <a:pt x="14" y="11"/>
                  </a:lnTo>
                  <a:lnTo>
                    <a:pt x="9" y="5"/>
                  </a:lnTo>
                  <a:lnTo>
                    <a:pt x="5" y="2"/>
                  </a:lnTo>
                  <a:lnTo>
                    <a:pt x="0" y="1"/>
                  </a:lnTo>
                  <a:lnTo>
                    <a:pt x="0" y="0"/>
                  </a:lnTo>
                  <a:lnTo>
                    <a:pt x="87" y="0"/>
                  </a:lnTo>
                  <a:lnTo>
                    <a:pt x="87" y="1"/>
                  </a:lnTo>
                  <a:lnTo>
                    <a:pt x="87" y="1"/>
                  </a:lnTo>
                  <a:lnTo>
                    <a:pt x="84" y="2"/>
                  </a:lnTo>
                  <a:lnTo>
                    <a:pt x="80" y="5"/>
                  </a:lnTo>
                  <a:lnTo>
                    <a:pt x="74" y="11"/>
                  </a:lnTo>
                  <a:lnTo>
                    <a:pt x="70" y="20"/>
                  </a:lnTo>
                  <a:lnTo>
                    <a:pt x="69" y="28"/>
                  </a:lnTo>
                  <a:lnTo>
                    <a:pt x="68" y="38"/>
                  </a:lnTo>
                  <a:lnTo>
                    <a:pt x="67" y="48"/>
                  </a:lnTo>
                  <a:lnTo>
                    <a:pt x="67" y="65"/>
                  </a:lnTo>
                  <a:lnTo>
                    <a:pt x="67" y="190"/>
                  </a:lnTo>
                  <a:lnTo>
                    <a:pt x="67" y="190"/>
                  </a:lnTo>
                  <a:lnTo>
                    <a:pt x="68" y="212"/>
                  </a:lnTo>
                  <a:lnTo>
                    <a:pt x="72" y="230"/>
                  </a:lnTo>
                  <a:lnTo>
                    <a:pt x="74" y="239"/>
                  </a:lnTo>
                  <a:lnTo>
                    <a:pt x="78" y="246"/>
                  </a:lnTo>
                  <a:lnTo>
                    <a:pt x="81" y="252"/>
                  </a:lnTo>
                  <a:lnTo>
                    <a:pt x="86" y="259"/>
                  </a:lnTo>
                  <a:lnTo>
                    <a:pt x="91" y="265"/>
                  </a:lnTo>
                  <a:lnTo>
                    <a:pt x="96" y="268"/>
                  </a:lnTo>
                  <a:lnTo>
                    <a:pt x="102" y="272"/>
                  </a:lnTo>
                  <a:lnTo>
                    <a:pt x="108" y="276"/>
                  </a:lnTo>
                  <a:lnTo>
                    <a:pt x="116" y="278"/>
                  </a:lnTo>
                  <a:lnTo>
                    <a:pt x="123" y="279"/>
                  </a:lnTo>
                  <a:lnTo>
                    <a:pt x="139" y="281"/>
                  </a:lnTo>
                  <a:lnTo>
                    <a:pt x="139" y="281"/>
                  </a:lnTo>
                  <a:lnTo>
                    <a:pt x="149" y="281"/>
                  </a:lnTo>
                  <a:lnTo>
                    <a:pt x="159" y="279"/>
                  </a:lnTo>
                  <a:lnTo>
                    <a:pt x="167" y="277"/>
                  </a:lnTo>
                  <a:lnTo>
                    <a:pt x="176" y="273"/>
                  </a:lnTo>
                  <a:lnTo>
                    <a:pt x="184" y="268"/>
                  </a:lnTo>
                  <a:lnTo>
                    <a:pt x="193" y="262"/>
                  </a:lnTo>
                  <a:lnTo>
                    <a:pt x="199" y="256"/>
                  </a:lnTo>
                  <a:lnTo>
                    <a:pt x="205" y="249"/>
                  </a:lnTo>
                  <a:lnTo>
                    <a:pt x="205" y="249"/>
                  </a:lnTo>
                  <a:lnTo>
                    <a:pt x="211" y="238"/>
                  </a:lnTo>
                  <a:lnTo>
                    <a:pt x="214" y="228"/>
                  </a:lnTo>
                  <a:lnTo>
                    <a:pt x="215" y="218"/>
                  </a:lnTo>
                  <a:lnTo>
                    <a:pt x="215" y="206"/>
                  </a:lnTo>
                  <a:lnTo>
                    <a:pt x="215" y="65"/>
                  </a:lnTo>
                  <a:lnTo>
                    <a:pt x="215" y="65"/>
                  </a:lnTo>
                  <a:lnTo>
                    <a:pt x="215" y="48"/>
                  </a:lnTo>
                  <a:lnTo>
                    <a:pt x="215" y="38"/>
                  </a:lnTo>
                  <a:lnTo>
                    <a:pt x="214" y="28"/>
                  </a:lnTo>
                  <a:lnTo>
                    <a:pt x="211" y="20"/>
                  </a:lnTo>
                  <a:lnTo>
                    <a:pt x="208" y="11"/>
                  </a:lnTo>
                  <a:lnTo>
                    <a:pt x="203" y="5"/>
                  </a:lnTo>
                  <a:lnTo>
                    <a:pt x="199" y="2"/>
                  </a:lnTo>
                  <a:lnTo>
                    <a:pt x="195" y="1"/>
                  </a:lnTo>
                  <a:lnTo>
                    <a:pt x="195" y="0"/>
                  </a:lnTo>
                  <a:lnTo>
                    <a:pt x="281" y="0"/>
                  </a:lnTo>
                  <a:lnTo>
                    <a:pt x="281" y="1"/>
                  </a:lnTo>
                  <a:lnTo>
                    <a:pt x="281" y="1"/>
                  </a:lnTo>
                  <a:lnTo>
                    <a:pt x="277" y="2"/>
                  </a:lnTo>
                  <a:lnTo>
                    <a:pt x="274" y="5"/>
                  </a:lnTo>
                  <a:lnTo>
                    <a:pt x="269" y="11"/>
                  </a:lnTo>
                  <a:lnTo>
                    <a:pt x="265" y="20"/>
                  </a:lnTo>
                  <a:lnTo>
                    <a:pt x="263" y="28"/>
                  </a:lnTo>
                  <a:lnTo>
                    <a:pt x="261" y="38"/>
                  </a:lnTo>
                  <a:lnTo>
                    <a:pt x="261" y="48"/>
                  </a:lnTo>
                  <a:lnTo>
                    <a:pt x="261" y="65"/>
                  </a:lnTo>
                  <a:lnTo>
                    <a:pt x="260" y="18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203" name="Freeform 411"/>
            <p:cNvSpPr>
              <a:spLocks/>
            </p:cNvSpPr>
            <p:nvPr userDrawn="1"/>
          </p:nvSpPr>
          <p:spPr bwMode="auto">
            <a:xfrm>
              <a:off x="5387" y="3548"/>
              <a:ext cx="244" cy="261"/>
            </a:xfrm>
            <a:custGeom>
              <a:avLst/>
              <a:gdLst/>
              <a:ahLst/>
              <a:cxnLst>
                <a:cxn ang="0">
                  <a:pos x="154" y="39"/>
                </a:cxn>
                <a:cxn ang="0">
                  <a:pos x="98" y="191"/>
                </a:cxn>
                <a:cxn ang="0">
                  <a:pos x="73" y="257"/>
                </a:cxn>
                <a:cxn ang="0">
                  <a:pos x="73" y="257"/>
                </a:cxn>
                <a:cxn ang="0">
                  <a:pos x="68" y="276"/>
                </a:cxn>
                <a:cxn ang="0">
                  <a:pos x="67" y="282"/>
                </a:cxn>
                <a:cxn ang="0">
                  <a:pos x="67" y="288"/>
                </a:cxn>
                <a:cxn ang="0">
                  <a:pos x="68" y="294"/>
                </a:cxn>
                <a:cxn ang="0">
                  <a:pos x="71" y="299"/>
                </a:cxn>
                <a:cxn ang="0">
                  <a:pos x="76" y="303"/>
                </a:cxn>
                <a:cxn ang="0">
                  <a:pos x="83" y="306"/>
                </a:cxn>
                <a:cxn ang="0">
                  <a:pos x="83" y="308"/>
                </a:cxn>
                <a:cxn ang="0">
                  <a:pos x="0" y="308"/>
                </a:cxn>
                <a:cxn ang="0">
                  <a:pos x="0" y="306"/>
                </a:cxn>
                <a:cxn ang="0">
                  <a:pos x="0" y="306"/>
                </a:cxn>
                <a:cxn ang="0">
                  <a:pos x="8" y="300"/>
                </a:cxn>
                <a:cxn ang="0">
                  <a:pos x="16" y="294"/>
                </a:cxn>
                <a:cxn ang="0">
                  <a:pos x="22" y="286"/>
                </a:cxn>
                <a:cxn ang="0">
                  <a:pos x="28" y="278"/>
                </a:cxn>
                <a:cxn ang="0">
                  <a:pos x="32" y="268"/>
                </a:cxn>
                <a:cxn ang="0">
                  <a:pos x="37" y="260"/>
                </a:cxn>
                <a:cxn ang="0">
                  <a:pos x="44" y="239"/>
                </a:cxn>
                <a:cxn ang="0">
                  <a:pos x="119" y="44"/>
                </a:cxn>
                <a:cxn ang="0">
                  <a:pos x="119" y="44"/>
                </a:cxn>
                <a:cxn ang="0">
                  <a:pos x="124" y="32"/>
                </a:cxn>
                <a:cxn ang="0">
                  <a:pos x="126" y="25"/>
                </a:cxn>
                <a:cxn ang="0">
                  <a:pos x="126" y="18"/>
                </a:cxn>
                <a:cxn ang="0">
                  <a:pos x="126" y="14"/>
                </a:cxn>
                <a:cxn ang="0">
                  <a:pos x="124" y="9"/>
                </a:cxn>
                <a:cxn ang="0">
                  <a:pos x="119" y="4"/>
                </a:cxn>
                <a:cxn ang="0">
                  <a:pos x="113" y="1"/>
                </a:cxn>
                <a:cxn ang="0">
                  <a:pos x="113" y="0"/>
                </a:cxn>
                <a:cxn ang="0">
                  <a:pos x="184" y="0"/>
                </a:cxn>
                <a:cxn ang="0">
                  <a:pos x="278" y="239"/>
                </a:cxn>
                <a:cxn ang="0">
                  <a:pos x="278" y="239"/>
                </a:cxn>
                <a:cxn ang="0">
                  <a:pos x="285" y="260"/>
                </a:cxn>
                <a:cxn ang="0">
                  <a:pos x="294" y="278"/>
                </a:cxn>
                <a:cxn ang="0">
                  <a:pos x="300" y="286"/>
                </a:cxn>
                <a:cxn ang="0">
                  <a:pos x="306" y="294"/>
                </a:cxn>
                <a:cxn ang="0">
                  <a:pos x="313" y="300"/>
                </a:cxn>
                <a:cxn ang="0">
                  <a:pos x="322" y="306"/>
                </a:cxn>
                <a:cxn ang="0">
                  <a:pos x="322" y="308"/>
                </a:cxn>
                <a:cxn ang="0">
                  <a:pos x="230" y="308"/>
                </a:cxn>
                <a:cxn ang="0">
                  <a:pos x="230" y="306"/>
                </a:cxn>
                <a:cxn ang="0">
                  <a:pos x="230" y="306"/>
                </a:cxn>
                <a:cxn ang="0">
                  <a:pos x="236" y="303"/>
                </a:cxn>
                <a:cxn ang="0">
                  <a:pos x="241" y="299"/>
                </a:cxn>
                <a:cxn ang="0">
                  <a:pos x="245" y="295"/>
                </a:cxn>
                <a:cxn ang="0">
                  <a:pos x="246" y="290"/>
                </a:cxn>
                <a:cxn ang="0">
                  <a:pos x="245" y="284"/>
                </a:cxn>
                <a:cxn ang="0">
                  <a:pos x="244" y="278"/>
                </a:cxn>
                <a:cxn ang="0">
                  <a:pos x="236" y="257"/>
                </a:cxn>
                <a:cxn ang="0">
                  <a:pos x="212" y="191"/>
                </a:cxn>
                <a:cxn ang="0">
                  <a:pos x="154" y="39"/>
                </a:cxn>
              </a:cxnLst>
              <a:rect l="0" t="0" r="r" b="b"/>
              <a:pathLst>
                <a:path w="322" h="308">
                  <a:moveTo>
                    <a:pt x="154" y="39"/>
                  </a:moveTo>
                  <a:lnTo>
                    <a:pt x="98" y="191"/>
                  </a:lnTo>
                  <a:lnTo>
                    <a:pt x="73" y="257"/>
                  </a:lnTo>
                  <a:lnTo>
                    <a:pt x="73" y="257"/>
                  </a:lnTo>
                  <a:lnTo>
                    <a:pt x="68" y="276"/>
                  </a:lnTo>
                  <a:lnTo>
                    <a:pt x="67" y="282"/>
                  </a:lnTo>
                  <a:lnTo>
                    <a:pt x="67" y="288"/>
                  </a:lnTo>
                  <a:lnTo>
                    <a:pt x="68" y="294"/>
                  </a:lnTo>
                  <a:lnTo>
                    <a:pt x="71" y="299"/>
                  </a:lnTo>
                  <a:lnTo>
                    <a:pt x="76" y="303"/>
                  </a:lnTo>
                  <a:lnTo>
                    <a:pt x="83" y="306"/>
                  </a:lnTo>
                  <a:lnTo>
                    <a:pt x="83" y="308"/>
                  </a:lnTo>
                  <a:lnTo>
                    <a:pt x="0" y="308"/>
                  </a:lnTo>
                  <a:lnTo>
                    <a:pt x="0" y="306"/>
                  </a:lnTo>
                  <a:lnTo>
                    <a:pt x="0" y="306"/>
                  </a:lnTo>
                  <a:lnTo>
                    <a:pt x="8" y="300"/>
                  </a:lnTo>
                  <a:lnTo>
                    <a:pt x="16" y="294"/>
                  </a:lnTo>
                  <a:lnTo>
                    <a:pt x="22" y="286"/>
                  </a:lnTo>
                  <a:lnTo>
                    <a:pt x="28" y="278"/>
                  </a:lnTo>
                  <a:lnTo>
                    <a:pt x="32" y="268"/>
                  </a:lnTo>
                  <a:lnTo>
                    <a:pt x="37" y="260"/>
                  </a:lnTo>
                  <a:lnTo>
                    <a:pt x="44" y="239"/>
                  </a:lnTo>
                  <a:lnTo>
                    <a:pt x="119" y="44"/>
                  </a:lnTo>
                  <a:lnTo>
                    <a:pt x="119" y="44"/>
                  </a:lnTo>
                  <a:lnTo>
                    <a:pt x="124" y="32"/>
                  </a:lnTo>
                  <a:lnTo>
                    <a:pt x="126" y="25"/>
                  </a:lnTo>
                  <a:lnTo>
                    <a:pt x="126" y="18"/>
                  </a:lnTo>
                  <a:lnTo>
                    <a:pt x="126" y="14"/>
                  </a:lnTo>
                  <a:lnTo>
                    <a:pt x="124" y="9"/>
                  </a:lnTo>
                  <a:lnTo>
                    <a:pt x="119" y="4"/>
                  </a:lnTo>
                  <a:lnTo>
                    <a:pt x="113" y="1"/>
                  </a:lnTo>
                  <a:lnTo>
                    <a:pt x="113" y="0"/>
                  </a:lnTo>
                  <a:lnTo>
                    <a:pt x="184" y="0"/>
                  </a:lnTo>
                  <a:lnTo>
                    <a:pt x="278" y="239"/>
                  </a:lnTo>
                  <a:lnTo>
                    <a:pt x="278" y="239"/>
                  </a:lnTo>
                  <a:lnTo>
                    <a:pt x="285" y="260"/>
                  </a:lnTo>
                  <a:lnTo>
                    <a:pt x="294" y="278"/>
                  </a:lnTo>
                  <a:lnTo>
                    <a:pt x="300" y="286"/>
                  </a:lnTo>
                  <a:lnTo>
                    <a:pt x="306" y="294"/>
                  </a:lnTo>
                  <a:lnTo>
                    <a:pt x="313" y="300"/>
                  </a:lnTo>
                  <a:lnTo>
                    <a:pt x="322" y="306"/>
                  </a:lnTo>
                  <a:lnTo>
                    <a:pt x="322" y="308"/>
                  </a:lnTo>
                  <a:lnTo>
                    <a:pt x="230" y="308"/>
                  </a:lnTo>
                  <a:lnTo>
                    <a:pt x="230" y="306"/>
                  </a:lnTo>
                  <a:lnTo>
                    <a:pt x="230" y="306"/>
                  </a:lnTo>
                  <a:lnTo>
                    <a:pt x="236" y="303"/>
                  </a:lnTo>
                  <a:lnTo>
                    <a:pt x="241" y="299"/>
                  </a:lnTo>
                  <a:lnTo>
                    <a:pt x="245" y="295"/>
                  </a:lnTo>
                  <a:lnTo>
                    <a:pt x="246" y="290"/>
                  </a:lnTo>
                  <a:lnTo>
                    <a:pt x="245" y="284"/>
                  </a:lnTo>
                  <a:lnTo>
                    <a:pt x="244" y="278"/>
                  </a:lnTo>
                  <a:lnTo>
                    <a:pt x="236" y="257"/>
                  </a:lnTo>
                  <a:lnTo>
                    <a:pt x="212" y="191"/>
                  </a:lnTo>
                  <a:lnTo>
                    <a:pt x="154" y="3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204" name="Freeform 412"/>
            <p:cNvSpPr>
              <a:spLocks/>
            </p:cNvSpPr>
            <p:nvPr userDrawn="1"/>
          </p:nvSpPr>
          <p:spPr bwMode="auto">
            <a:xfrm>
              <a:off x="5618" y="3548"/>
              <a:ext cx="309" cy="265"/>
            </a:xfrm>
            <a:custGeom>
              <a:avLst/>
              <a:gdLst/>
              <a:ahLst/>
              <a:cxnLst>
                <a:cxn ang="0">
                  <a:pos x="283" y="29"/>
                </a:cxn>
                <a:cxn ang="0">
                  <a:pos x="289" y="7"/>
                </a:cxn>
                <a:cxn ang="0">
                  <a:pos x="291" y="0"/>
                </a:cxn>
                <a:cxn ang="0">
                  <a:pos x="369" y="1"/>
                </a:cxn>
                <a:cxn ang="0">
                  <a:pos x="365" y="2"/>
                </a:cxn>
                <a:cxn ang="0">
                  <a:pos x="359" y="9"/>
                </a:cxn>
                <a:cxn ang="0">
                  <a:pos x="355" y="20"/>
                </a:cxn>
                <a:cxn ang="0">
                  <a:pos x="385" y="259"/>
                </a:cxn>
                <a:cxn ang="0">
                  <a:pos x="387" y="273"/>
                </a:cxn>
                <a:cxn ang="0">
                  <a:pos x="393" y="290"/>
                </a:cxn>
                <a:cxn ang="0">
                  <a:pos x="402" y="301"/>
                </a:cxn>
                <a:cxn ang="0">
                  <a:pos x="408" y="308"/>
                </a:cxn>
                <a:cxn ang="0">
                  <a:pos x="320" y="306"/>
                </a:cxn>
                <a:cxn ang="0">
                  <a:pos x="326" y="304"/>
                </a:cxn>
                <a:cxn ang="0">
                  <a:pos x="333" y="297"/>
                </a:cxn>
                <a:cxn ang="0">
                  <a:pos x="337" y="288"/>
                </a:cxn>
                <a:cxn ang="0">
                  <a:pos x="338" y="271"/>
                </a:cxn>
                <a:cxn ang="0">
                  <a:pos x="212" y="314"/>
                </a:cxn>
                <a:cxn ang="0">
                  <a:pos x="197" y="300"/>
                </a:cxn>
                <a:cxn ang="0">
                  <a:pos x="188" y="288"/>
                </a:cxn>
                <a:cxn ang="0">
                  <a:pos x="172" y="257"/>
                </a:cxn>
                <a:cxn ang="0">
                  <a:pos x="60" y="248"/>
                </a:cxn>
                <a:cxn ang="0">
                  <a:pos x="58" y="267"/>
                </a:cxn>
                <a:cxn ang="0">
                  <a:pos x="58" y="283"/>
                </a:cxn>
                <a:cxn ang="0">
                  <a:pos x="63" y="297"/>
                </a:cxn>
                <a:cxn ang="0">
                  <a:pos x="75" y="306"/>
                </a:cxn>
                <a:cxn ang="0">
                  <a:pos x="0" y="308"/>
                </a:cxn>
                <a:cxn ang="0">
                  <a:pos x="0" y="306"/>
                </a:cxn>
                <a:cxn ang="0">
                  <a:pos x="12" y="292"/>
                </a:cxn>
                <a:cxn ang="0">
                  <a:pos x="19" y="276"/>
                </a:cxn>
                <a:cxn ang="0">
                  <a:pos x="26" y="240"/>
                </a:cxn>
                <a:cxn ang="0">
                  <a:pos x="52" y="44"/>
                </a:cxn>
                <a:cxn ang="0">
                  <a:pos x="54" y="28"/>
                </a:cxn>
                <a:cxn ang="0">
                  <a:pos x="52" y="16"/>
                </a:cxn>
                <a:cxn ang="0">
                  <a:pos x="44" y="5"/>
                </a:cxn>
                <a:cxn ang="0">
                  <a:pos x="38" y="0"/>
                </a:cxn>
                <a:cxn ang="0">
                  <a:pos x="117" y="0"/>
                </a:cxn>
                <a:cxn ang="0">
                  <a:pos x="118" y="5"/>
                </a:cxn>
                <a:cxn ang="0">
                  <a:pos x="123" y="21"/>
                </a:cxn>
                <a:cxn ang="0">
                  <a:pos x="283" y="29"/>
                </a:cxn>
              </a:cxnLst>
              <a:rect l="0" t="0" r="r" b="b"/>
              <a:pathLst>
                <a:path w="408" h="314">
                  <a:moveTo>
                    <a:pt x="283" y="29"/>
                  </a:moveTo>
                  <a:lnTo>
                    <a:pt x="283" y="29"/>
                  </a:lnTo>
                  <a:lnTo>
                    <a:pt x="288" y="15"/>
                  </a:lnTo>
                  <a:lnTo>
                    <a:pt x="289" y="7"/>
                  </a:lnTo>
                  <a:lnTo>
                    <a:pt x="291" y="0"/>
                  </a:lnTo>
                  <a:lnTo>
                    <a:pt x="291" y="0"/>
                  </a:lnTo>
                  <a:lnTo>
                    <a:pt x="369" y="0"/>
                  </a:lnTo>
                  <a:lnTo>
                    <a:pt x="369" y="1"/>
                  </a:lnTo>
                  <a:lnTo>
                    <a:pt x="369" y="1"/>
                  </a:lnTo>
                  <a:lnTo>
                    <a:pt x="365" y="2"/>
                  </a:lnTo>
                  <a:lnTo>
                    <a:pt x="362" y="5"/>
                  </a:lnTo>
                  <a:lnTo>
                    <a:pt x="359" y="9"/>
                  </a:lnTo>
                  <a:lnTo>
                    <a:pt x="358" y="12"/>
                  </a:lnTo>
                  <a:lnTo>
                    <a:pt x="355" y="20"/>
                  </a:lnTo>
                  <a:lnTo>
                    <a:pt x="354" y="28"/>
                  </a:lnTo>
                  <a:lnTo>
                    <a:pt x="385" y="259"/>
                  </a:lnTo>
                  <a:lnTo>
                    <a:pt x="385" y="259"/>
                  </a:lnTo>
                  <a:lnTo>
                    <a:pt x="387" y="273"/>
                  </a:lnTo>
                  <a:lnTo>
                    <a:pt x="390" y="286"/>
                  </a:lnTo>
                  <a:lnTo>
                    <a:pt x="393" y="290"/>
                  </a:lnTo>
                  <a:lnTo>
                    <a:pt x="397" y="297"/>
                  </a:lnTo>
                  <a:lnTo>
                    <a:pt x="402" y="301"/>
                  </a:lnTo>
                  <a:lnTo>
                    <a:pt x="408" y="306"/>
                  </a:lnTo>
                  <a:lnTo>
                    <a:pt x="408" y="308"/>
                  </a:lnTo>
                  <a:lnTo>
                    <a:pt x="320" y="308"/>
                  </a:lnTo>
                  <a:lnTo>
                    <a:pt x="320" y="306"/>
                  </a:lnTo>
                  <a:lnTo>
                    <a:pt x="320" y="306"/>
                  </a:lnTo>
                  <a:lnTo>
                    <a:pt x="326" y="304"/>
                  </a:lnTo>
                  <a:lnTo>
                    <a:pt x="330" y="300"/>
                  </a:lnTo>
                  <a:lnTo>
                    <a:pt x="333" y="297"/>
                  </a:lnTo>
                  <a:lnTo>
                    <a:pt x="336" y="293"/>
                  </a:lnTo>
                  <a:lnTo>
                    <a:pt x="337" y="288"/>
                  </a:lnTo>
                  <a:lnTo>
                    <a:pt x="338" y="282"/>
                  </a:lnTo>
                  <a:lnTo>
                    <a:pt x="338" y="271"/>
                  </a:lnTo>
                  <a:lnTo>
                    <a:pt x="313" y="45"/>
                  </a:lnTo>
                  <a:lnTo>
                    <a:pt x="212" y="314"/>
                  </a:lnTo>
                  <a:lnTo>
                    <a:pt x="212" y="314"/>
                  </a:lnTo>
                  <a:lnTo>
                    <a:pt x="197" y="300"/>
                  </a:lnTo>
                  <a:lnTo>
                    <a:pt x="191" y="294"/>
                  </a:lnTo>
                  <a:lnTo>
                    <a:pt x="188" y="288"/>
                  </a:lnTo>
                  <a:lnTo>
                    <a:pt x="179" y="274"/>
                  </a:lnTo>
                  <a:lnTo>
                    <a:pt x="172" y="257"/>
                  </a:lnTo>
                  <a:lnTo>
                    <a:pt x="86" y="45"/>
                  </a:lnTo>
                  <a:lnTo>
                    <a:pt x="60" y="248"/>
                  </a:lnTo>
                  <a:lnTo>
                    <a:pt x="60" y="248"/>
                  </a:lnTo>
                  <a:lnTo>
                    <a:pt x="58" y="267"/>
                  </a:lnTo>
                  <a:lnTo>
                    <a:pt x="58" y="276"/>
                  </a:lnTo>
                  <a:lnTo>
                    <a:pt x="58" y="283"/>
                  </a:lnTo>
                  <a:lnTo>
                    <a:pt x="59" y="290"/>
                  </a:lnTo>
                  <a:lnTo>
                    <a:pt x="63" y="297"/>
                  </a:lnTo>
                  <a:lnTo>
                    <a:pt x="68" y="301"/>
                  </a:lnTo>
                  <a:lnTo>
                    <a:pt x="75" y="306"/>
                  </a:lnTo>
                  <a:lnTo>
                    <a:pt x="75" y="308"/>
                  </a:lnTo>
                  <a:lnTo>
                    <a:pt x="0" y="308"/>
                  </a:lnTo>
                  <a:lnTo>
                    <a:pt x="0" y="306"/>
                  </a:lnTo>
                  <a:lnTo>
                    <a:pt x="0" y="306"/>
                  </a:lnTo>
                  <a:lnTo>
                    <a:pt x="8" y="299"/>
                  </a:lnTo>
                  <a:lnTo>
                    <a:pt x="12" y="292"/>
                  </a:lnTo>
                  <a:lnTo>
                    <a:pt x="16" y="284"/>
                  </a:lnTo>
                  <a:lnTo>
                    <a:pt x="19" y="276"/>
                  </a:lnTo>
                  <a:lnTo>
                    <a:pt x="23" y="259"/>
                  </a:lnTo>
                  <a:lnTo>
                    <a:pt x="26" y="240"/>
                  </a:lnTo>
                  <a:lnTo>
                    <a:pt x="52" y="44"/>
                  </a:lnTo>
                  <a:lnTo>
                    <a:pt x="52" y="44"/>
                  </a:lnTo>
                  <a:lnTo>
                    <a:pt x="53" y="33"/>
                  </a:lnTo>
                  <a:lnTo>
                    <a:pt x="54" y="28"/>
                  </a:lnTo>
                  <a:lnTo>
                    <a:pt x="53" y="22"/>
                  </a:lnTo>
                  <a:lnTo>
                    <a:pt x="52" y="16"/>
                  </a:lnTo>
                  <a:lnTo>
                    <a:pt x="49" y="11"/>
                  </a:lnTo>
                  <a:lnTo>
                    <a:pt x="44" y="5"/>
                  </a:lnTo>
                  <a:lnTo>
                    <a:pt x="38" y="1"/>
                  </a:lnTo>
                  <a:lnTo>
                    <a:pt x="38" y="0"/>
                  </a:lnTo>
                  <a:lnTo>
                    <a:pt x="117" y="0"/>
                  </a:lnTo>
                  <a:lnTo>
                    <a:pt x="117" y="0"/>
                  </a:lnTo>
                  <a:lnTo>
                    <a:pt x="117" y="0"/>
                  </a:lnTo>
                  <a:lnTo>
                    <a:pt x="118" y="5"/>
                  </a:lnTo>
                  <a:lnTo>
                    <a:pt x="119" y="11"/>
                  </a:lnTo>
                  <a:lnTo>
                    <a:pt x="123" y="21"/>
                  </a:lnTo>
                  <a:lnTo>
                    <a:pt x="208" y="228"/>
                  </a:lnTo>
                  <a:lnTo>
                    <a:pt x="283" y="2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205" name="Freeform 413"/>
            <p:cNvSpPr>
              <a:spLocks/>
            </p:cNvSpPr>
            <p:nvPr userDrawn="1"/>
          </p:nvSpPr>
          <p:spPr bwMode="auto">
            <a:xfrm>
              <a:off x="5920" y="3540"/>
              <a:ext cx="164" cy="272"/>
            </a:xfrm>
            <a:custGeom>
              <a:avLst/>
              <a:gdLst/>
              <a:ahLst/>
              <a:cxnLst>
                <a:cxn ang="0">
                  <a:pos x="189" y="64"/>
                </a:cxn>
                <a:cxn ang="0">
                  <a:pos x="174" y="52"/>
                </a:cxn>
                <a:cxn ang="0">
                  <a:pos x="157" y="42"/>
                </a:cxn>
                <a:cxn ang="0">
                  <a:pos x="138" y="37"/>
                </a:cxn>
                <a:cxn ang="0">
                  <a:pos x="118" y="35"/>
                </a:cxn>
                <a:cxn ang="0">
                  <a:pos x="108" y="35"/>
                </a:cxn>
                <a:cxn ang="0">
                  <a:pos x="89" y="40"/>
                </a:cxn>
                <a:cxn ang="0">
                  <a:pos x="71" y="49"/>
                </a:cxn>
                <a:cxn ang="0">
                  <a:pos x="63" y="62"/>
                </a:cxn>
                <a:cxn ang="0">
                  <a:pos x="60" y="72"/>
                </a:cxn>
                <a:cxn ang="0">
                  <a:pos x="60" y="78"/>
                </a:cxn>
                <a:cxn ang="0">
                  <a:pos x="62" y="89"/>
                </a:cxn>
                <a:cxn ang="0">
                  <a:pos x="67" y="98"/>
                </a:cxn>
                <a:cxn ang="0">
                  <a:pos x="84" y="116"/>
                </a:cxn>
                <a:cxn ang="0">
                  <a:pos x="109" y="130"/>
                </a:cxn>
                <a:cxn ang="0">
                  <a:pos x="152" y="151"/>
                </a:cxn>
                <a:cxn ang="0">
                  <a:pos x="179" y="167"/>
                </a:cxn>
                <a:cxn ang="0">
                  <a:pos x="201" y="187"/>
                </a:cxn>
                <a:cxn ang="0">
                  <a:pos x="209" y="198"/>
                </a:cxn>
                <a:cxn ang="0">
                  <a:pos x="214" y="211"/>
                </a:cxn>
                <a:cxn ang="0">
                  <a:pos x="216" y="227"/>
                </a:cxn>
                <a:cxn ang="0">
                  <a:pos x="215" y="236"/>
                </a:cxn>
                <a:cxn ang="0">
                  <a:pos x="211" y="254"/>
                </a:cxn>
                <a:cxn ang="0">
                  <a:pos x="201" y="271"/>
                </a:cxn>
                <a:cxn ang="0">
                  <a:pos x="189" y="287"/>
                </a:cxn>
                <a:cxn ang="0">
                  <a:pos x="173" y="301"/>
                </a:cxn>
                <a:cxn ang="0">
                  <a:pos x="154" y="312"/>
                </a:cxn>
                <a:cxn ang="0">
                  <a:pos x="131" y="319"/>
                </a:cxn>
                <a:cxn ang="0">
                  <a:pos x="107" y="323"/>
                </a:cxn>
                <a:cxn ang="0">
                  <a:pos x="95" y="324"/>
                </a:cxn>
                <a:cxn ang="0">
                  <a:pos x="53" y="320"/>
                </a:cxn>
                <a:cxn ang="0">
                  <a:pos x="14" y="309"/>
                </a:cxn>
                <a:cxn ang="0">
                  <a:pos x="0" y="252"/>
                </a:cxn>
                <a:cxn ang="0">
                  <a:pos x="22" y="268"/>
                </a:cxn>
                <a:cxn ang="0">
                  <a:pos x="47" y="280"/>
                </a:cxn>
                <a:cxn ang="0">
                  <a:pos x="73" y="287"/>
                </a:cxn>
                <a:cxn ang="0">
                  <a:pos x="100" y="290"/>
                </a:cxn>
                <a:cxn ang="0">
                  <a:pos x="109" y="290"/>
                </a:cxn>
                <a:cxn ang="0">
                  <a:pos x="131" y="283"/>
                </a:cxn>
                <a:cxn ang="0">
                  <a:pos x="150" y="271"/>
                </a:cxn>
                <a:cxn ang="0">
                  <a:pos x="161" y="258"/>
                </a:cxn>
                <a:cxn ang="0">
                  <a:pos x="163" y="248"/>
                </a:cxn>
                <a:cxn ang="0">
                  <a:pos x="165" y="242"/>
                </a:cxn>
                <a:cxn ang="0">
                  <a:pos x="162" y="228"/>
                </a:cxn>
                <a:cxn ang="0">
                  <a:pos x="157" y="217"/>
                </a:cxn>
                <a:cxn ang="0">
                  <a:pos x="140" y="200"/>
                </a:cxn>
                <a:cxn ang="0">
                  <a:pos x="114" y="185"/>
                </a:cxn>
                <a:cxn ang="0">
                  <a:pos x="71" y="165"/>
                </a:cxn>
                <a:cxn ang="0">
                  <a:pos x="44" y="149"/>
                </a:cxn>
                <a:cxn ang="0">
                  <a:pos x="22" y="128"/>
                </a:cxn>
                <a:cxn ang="0">
                  <a:pos x="15" y="114"/>
                </a:cxn>
                <a:cxn ang="0">
                  <a:pos x="10" y="100"/>
                </a:cxn>
                <a:cxn ang="0">
                  <a:pos x="8" y="83"/>
                </a:cxn>
                <a:cxn ang="0">
                  <a:pos x="9" y="72"/>
                </a:cxn>
                <a:cxn ang="0">
                  <a:pos x="14" y="53"/>
                </a:cxn>
                <a:cxn ang="0">
                  <a:pos x="24" y="37"/>
                </a:cxn>
                <a:cxn ang="0">
                  <a:pos x="37" y="25"/>
                </a:cxn>
                <a:cxn ang="0">
                  <a:pos x="53" y="15"/>
                </a:cxn>
                <a:cxn ang="0">
                  <a:pos x="81" y="5"/>
                </a:cxn>
                <a:cxn ang="0">
                  <a:pos x="122" y="0"/>
                </a:cxn>
                <a:cxn ang="0">
                  <a:pos x="139" y="2"/>
                </a:cxn>
                <a:cxn ang="0">
                  <a:pos x="173" y="7"/>
                </a:cxn>
                <a:cxn ang="0">
                  <a:pos x="189" y="64"/>
                </a:cxn>
              </a:cxnLst>
              <a:rect l="0" t="0" r="r" b="b"/>
              <a:pathLst>
                <a:path w="216" h="324">
                  <a:moveTo>
                    <a:pt x="189" y="64"/>
                  </a:moveTo>
                  <a:lnTo>
                    <a:pt x="189" y="64"/>
                  </a:lnTo>
                  <a:lnTo>
                    <a:pt x="183" y="58"/>
                  </a:lnTo>
                  <a:lnTo>
                    <a:pt x="174" y="52"/>
                  </a:lnTo>
                  <a:lnTo>
                    <a:pt x="166" y="47"/>
                  </a:lnTo>
                  <a:lnTo>
                    <a:pt x="157" y="42"/>
                  </a:lnTo>
                  <a:lnTo>
                    <a:pt x="147" y="38"/>
                  </a:lnTo>
                  <a:lnTo>
                    <a:pt x="138" y="37"/>
                  </a:lnTo>
                  <a:lnTo>
                    <a:pt x="128" y="35"/>
                  </a:lnTo>
                  <a:lnTo>
                    <a:pt x="118" y="35"/>
                  </a:lnTo>
                  <a:lnTo>
                    <a:pt x="118" y="35"/>
                  </a:lnTo>
                  <a:lnTo>
                    <a:pt x="108" y="35"/>
                  </a:lnTo>
                  <a:lnTo>
                    <a:pt x="98" y="37"/>
                  </a:lnTo>
                  <a:lnTo>
                    <a:pt x="89" y="40"/>
                  </a:lnTo>
                  <a:lnTo>
                    <a:pt x="80" y="43"/>
                  </a:lnTo>
                  <a:lnTo>
                    <a:pt x="71" y="49"/>
                  </a:lnTo>
                  <a:lnTo>
                    <a:pt x="65" y="57"/>
                  </a:lnTo>
                  <a:lnTo>
                    <a:pt x="63" y="62"/>
                  </a:lnTo>
                  <a:lnTo>
                    <a:pt x="62" y="67"/>
                  </a:lnTo>
                  <a:lnTo>
                    <a:pt x="60" y="72"/>
                  </a:lnTo>
                  <a:lnTo>
                    <a:pt x="60" y="78"/>
                  </a:lnTo>
                  <a:lnTo>
                    <a:pt x="60" y="78"/>
                  </a:lnTo>
                  <a:lnTo>
                    <a:pt x="60" y="83"/>
                  </a:lnTo>
                  <a:lnTo>
                    <a:pt x="62" y="89"/>
                  </a:lnTo>
                  <a:lnTo>
                    <a:pt x="64" y="94"/>
                  </a:lnTo>
                  <a:lnTo>
                    <a:pt x="67" y="98"/>
                  </a:lnTo>
                  <a:lnTo>
                    <a:pt x="74" y="107"/>
                  </a:lnTo>
                  <a:lnTo>
                    <a:pt x="84" y="116"/>
                  </a:lnTo>
                  <a:lnTo>
                    <a:pt x="96" y="123"/>
                  </a:lnTo>
                  <a:lnTo>
                    <a:pt x="109" y="130"/>
                  </a:lnTo>
                  <a:lnTo>
                    <a:pt x="138" y="144"/>
                  </a:lnTo>
                  <a:lnTo>
                    <a:pt x="152" y="151"/>
                  </a:lnTo>
                  <a:lnTo>
                    <a:pt x="166" y="159"/>
                  </a:lnTo>
                  <a:lnTo>
                    <a:pt x="179" y="167"/>
                  </a:lnTo>
                  <a:lnTo>
                    <a:pt x="191" y="176"/>
                  </a:lnTo>
                  <a:lnTo>
                    <a:pt x="201" y="187"/>
                  </a:lnTo>
                  <a:lnTo>
                    <a:pt x="205" y="192"/>
                  </a:lnTo>
                  <a:lnTo>
                    <a:pt x="209" y="198"/>
                  </a:lnTo>
                  <a:lnTo>
                    <a:pt x="212" y="205"/>
                  </a:lnTo>
                  <a:lnTo>
                    <a:pt x="214" y="211"/>
                  </a:lnTo>
                  <a:lnTo>
                    <a:pt x="215" y="219"/>
                  </a:lnTo>
                  <a:lnTo>
                    <a:pt x="216" y="227"/>
                  </a:lnTo>
                  <a:lnTo>
                    <a:pt x="216" y="227"/>
                  </a:lnTo>
                  <a:lnTo>
                    <a:pt x="215" y="236"/>
                  </a:lnTo>
                  <a:lnTo>
                    <a:pt x="214" y="246"/>
                  </a:lnTo>
                  <a:lnTo>
                    <a:pt x="211" y="254"/>
                  </a:lnTo>
                  <a:lnTo>
                    <a:pt x="206" y="263"/>
                  </a:lnTo>
                  <a:lnTo>
                    <a:pt x="201" y="271"/>
                  </a:lnTo>
                  <a:lnTo>
                    <a:pt x="196" y="280"/>
                  </a:lnTo>
                  <a:lnTo>
                    <a:pt x="189" y="287"/>
                  </a:lnTo>
                  <a:lnTo>
                    <a:pt x="182" y="295"/>
                  </a:lnTo>
                  <a:lnTo>
                    <a:pt x="173" y="301"/>
                  </a:lnTo>
                  <a:lnTo>
                    <a:pt x="163" y="307"/>
                  </a:lnTo>
                  <a:lnTo>
                    <a:pt x="154" y="312"/>
                  </a:lnTo>
                  <a:lnTo>
                    <a:pt x="144" y="315"/>
                  </a:lnTo>
                  <a:lnTo>
                    <a:pt x="131" y="319"/>
                  </a:lnTo>
                  <a:lnTo>
                    <a:pt x="120" y="321"/>
                  </a:lnTo>
                  <a:lnTo>
                    <a:pt x="107" y="323"/>
                  </a:lnTo>
                  <a:lnTo>
                    <a:pt x="95" y="324"/>
                  </a:lnTo>
                  <a:lnTo>
                    <a:pt x="95" y="324"/>
                  </a:lnTo>
                  <a:lnTo>
                    <a:pt x="74" y="323"/>
                  </a:lnTo>
                  <a:lnTo>
                    <a:pt x="53" y="320"/>
                  </a:lnTo>
                  <a:lnTo>
                    <a:pt x="33" y="317"/>
                  </a:lnTo>
                  <a:lnTo>
                    <a:pt x="14" y="309"/>
                  </a:lnTo>
                  <a:lnTo>
                    <a:pt x="0" y="252"/>
                  </a:lnTo>
                  <a:lnTo>
                    <a:pt x="0" y="252"/>
                  </a:lnTo>
                  <a:lnTo>
                    <a:pt x="10" y="260"/>
                  </a:lnTo>
                  <a:lnTo>
                    <a:pt x="22" y="268"/>
                  </a:lnTo>
                  <a:lnTo>
                    <a:pt x="33" y="274"/>
                  </a:lnTo>
                  <a:lnTo>
                    <a:pt x="47" y="280"/>
                  </a:lnTo>
                  <a:lnTo>
                    <a:pt x="59" y="283"/>
                  </a:lnTo>
                  <a:lnTo>
                    <a:pt x="73" y="287"/>
                  </a:lnTo>
                  <a:lnTo>
                    <a:pt x="86" y="290"/>
                  </a:lnTo>
                  <a:lnTo>
                    <a:pt x="100" y="290"/>
                  </a:lnTo>
                  <a:lnTo>
                    <a:pt x="100" y="290"/>
                  </a:lnTo>
                  <a:lnTo>
                    <a:pt x="109" y="290"/>
                  </a:lnTo>
                  <a:lnTo>
                    <a:pt x="120" y="287"/>
                  </a:lnTo>
                  <a:lnTo>
                    <a:pt x="131" y="283"/>
                  </a:lnTo>
                  <a:lnTo>
                    <a:pt x="141" y="279"/>
                  </a:lnTo>
                  <a:lnTo>
                    <a:pt x="150" y="271"/>
                  </a:lnTo>
                  <a:lnTo>
                    <a:pt x="157" y="263"/>
                  </a:lnTo>
                  <a:lnTo>
                    <a:pt x="161" y="258"/>
                  </a:lnTo>
                  <a:lnTo>
                    <a:pt x="162" y="253"/>
                  </a:lnTo>
                  <a:lnTo>
                    <a:pt x="163" y="248"/>
                  </a:lnTo>
                  <a:lnTo>
                    <a:pt x="165" y="242"/>
                  </a:lnTo>
                  <a:lnTo>
                    <a:pt x="165" y="242"/>
                  </a:lnTo>
                  <a:lnTo>
                    <a:pt x="163" y="234"/>
                  </a:lnTo>
                  <a:lnTo>
                    <a:pt x="162" y="228"/>
                  </a:lnTo>
                  <a:lnTo>
                    <a:pt x="161" y="223"/>
                  </a:lnTo>
                  <a:lnTo>
                    <a:pt x="157" y="217"/>
                  </a:lnTo>
                  <a:lnTo>
                    <a:pt x="150" y="209"/>
                  </a:lnTo>
                  <a:lnTo>
                    <a:pt x="140" y="200"/>
                  </a:lnTo>
                  <a:lnTo>
                    <a:pt x="128" y="192"/>
                  </a:lnTo>
                  <a:lnTo>
                    <a:pt x="114" y="185"/>
                  </a:lnTo>
                  <a:lnTo>
                    <a:pt x="86" y="172"/>
                  </a:lnTo>
                  <a:lnTo>
                    <a:pt x="71" y="165"/>
                  </a:lnTo>
                  <a:lnTo>
                    <a:pt x="58" y="157"/>
                  </a:lnTo>
                  <a:lnTo>
                    <a:pt x="44" y="149"/>
                  </a:lnTo>
                  <a:lnTo>
                    <a:pt x="32" y="139"/>
                  </a:lnTo>
                  <a:lnTo>
                    <a:pt x="22" y="128"/>
                  </a:lnTo>
                  <a:lnTo>
                    <a:pt x="19" y="122"/>
                  </a:lnTo>
                  <a:lnTo>
                    <a:pt x="15" y="114"/>
                  </a:lnTo>
                  <a:lnTo>
                    <a:pt x="13" y="107"/>
                  </a:lnTo>
                  <a:lnTo>
                    <a:pt x="10" y="100"/>
                  </a:lnTo>
                  <a:lnTo>
                    <a:pt x="9" y="91"/>
                  </a:lnTo>
                  <a:lnTo>
                    <a:pt x="8" y="83"/>
                  </a:lnTo>
                  <a:lnTo>
                    <a:pt x="8" y="83"/>
                  </a:lnTo>
                  <a:lnTo>
                    <a:pt x="9" y="72"/>
                  </a:lnTo>
                  <a:lnTo>
                    <a:pt x="11" y="62"/>
                  </a:lnTo>
                  <a:lnTo>
                    <a:pt x="14" y="53"/>
                  </a:lnTo>
                  <a:lnTo>
                    <a:pt x="19" y="45"/>
                  </a:lnTo>
                  <a:lnTo>
                    <a:pt x="24" y="37"/>
                  </a:lnTo>
                  <a:lnTo>
                    <a:pt x="30" y="31"/>
                  </a:lnTo>
                  <a:lnTo>
                    <a:pt x="37" y="25"/>
                  </a:lnTo>
                  <a:lnTo>
                    <a:pt x="44" y="20"/>
                  </a:lnTo>
                  <a:lnTo>
                    <a:pt x="53" y="15"/>
                  </a:lnTo>
                  <a:lnTo>
                    <a:pt x="62" y="11"/>
                  </a:lnTo>
                  <a:lnTo>
                    <a:pt x="81" y="5"/>
                  </a:lnTo>
                  <a:lnTo>
                    <a:pt x="101" y="2"/>
                  </a:lnTo>
                  <a:lnTo>
                    <a:pt x="122" y="0"/>
                  </a:lnTo>
                  <a:lnTo>
                    <a:pt x="122" y="0"/>
                  </a:lnTo>
                  <a:lnTo>
                    <a:pt x="139" y="2"/>
                  </a:lnTo>
                  <a:lnTo>
                    <a:pt x="156" y="3"/>
                  </a:lnTo>
                  <a:lnTo>
                    <a:pt x="173" y="7"/>
                  </a:lnTo>
                  <a:lnTo>
                    <a:pt x="189" y="11"/>
                  </a:lnTo>
                  <a:lnTo>
                    <a:pt x="189" y="64"/>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sp>
          <p:nvSpPr>
            <p:cNvPr id="206" name="Freeform 414"/>
            <p:cNvSpPr>
              <a:spLocks/>
            </p:cNvSpPr>
            <p:nvPr userDrawn="1"/>
          </p:nvSpPr>
          <p:spPr bwMode="auto">
            <a:xfrm>
              <a:off x="5476" y="3695"/>
              <a:ext cx="55" cy="67"/>
            </a:xfrm>
            <a:custGeom>
              <a:avLst/>
              <a:gdLst/>
              <a:ahLst/>
              <a:cxnLst>
                <a:cxn ang="0">
                  <a:pos x="38" y="79"/>
                </a:cxn>
                <a:cxn ang="0">
                  <a:pos x="38" y="79"/>
                </a:cxn>
                <a:cxn ang="0">
                  <a:pos x="47" y="77"/>
                </a:cxn>
                <a:cxn ang="0">
                  <a:pos x="53" y="75"/>
                </a:cxn>
                <a:cxn ang="0">
                  <a:pos x="60" y="71"/>
                </a:cxn>
                <a:cxn ang="0">
                  <a:pos x="65" y="66"/>
                </a:cxn>
                <a:cxn ang="0">
                  <a:pos x="70" y="60"/>
                </a:cxn>
                <a:cxn ang="0">
                  <a:pos x="74" y="54"/>
                </a:cxn>
                <a:cxn ang="0">
                  <a:pos x="76" y="47"/>
                </a:cxn>
                <a:cxn ang="0">
                  <a:pos x="76" y="39"/>
                </a:cxn>
                <a:cxn ang="0">
                  <a:pos x="76" y="39"/>
                </a:cxn>
                <a:cxn ang="0">
                  <a:pos x="76" y="31"/>
                </a:cxn>
                <a:cxn ang="0">
                  <a:pos x="74" y="24"/>
                </a:cxn>
                <a:cxn ang="0">
                  <a:pos x="70" y="17"/>
                </a:cxn>
                <a:cxn ang="0">
                  <a:pos x="65" y="11"/>
                </a:cxn>
                <a:cxn ang="0">
                  <a:pos x="60" y="6"/>
                </a:cxn>
                <a:cxn ang="0">
                  <a:pos x="53" y="3"/>
                </a:cxn>
                <a:cxn ang="0">
                  <a:pos x="47" y="0"/>
                </a:cxn>
                <a:cxn ang="0">
                  <a:pos x="38" y="0"/>
                </a:cxn>
                <a:cxn ang="0">
                  <a:pos x="38" y="0"/>
                </a:cxn>
                <a:cxn ang="0">
                  <a:pos x="31" y="0"/>
                </a:cxn>
                <a:cxn ang="0">
                  <a:pos x="23" y="3"/>
                </a:cxn>
                <a:cxn ang="0">
                  <a:pos x="17" y="6"/>
                </a:cxn>
                <a:cxn ang="0">
                  <a:pos x="12" y="11"/>
                </a:cxn>
                <a:cxn ang="0">
                  <a:pos x="8" y="17"/>
                </a:cxn>
                <a:cxn ang="0">
                  <a:pos x="4" y="24"/>
                </a:cxn>
                <a:cxn ang="0">
                  <a:pos x="1" y="31"/>
                </a:cxn>
                <a:cxn ang="0">
                  <a:pos x="0" y="39"/>
                </a:cxn>
                <a:cxn ang="0">
                  <a:pos x="0" y="39"/>
                </a:cxn>
                <a:cxn ang="0">
                  <a:pos x="1" y="47"/>
                </a:cxn>
                <a:cxn ang="0">
                  <a:pos x="4" y="54"/>
                </a:cxn>
                <a:cxn ang="0">
                  <a:pos x="8" y="60"/>
                </a:cxn>
                <a:cxn ang="0">
                  <a:pos x="12" y="66"/>
                </a:cxn>
                <a:cxn ang="0">
                  <a:pos x="17" y="71"/>
                </a:cxn>
                <a:cxn ang="0">
                  <a:pos x="23" y="75"/>
                </a:cxn>
                <a:cxn ang="0">
                  <a:pos x="31" y="77"/>
                </a:cxn>
                <a:cxn ang="0">
                  <a:pos x="38" y="79"/>
                </a:cxn>
                <a:cxn ang="0">
                  <a:pos x="38" y="79"/>
                </a:cxn>
              </a:cxnLst>
              <a:rect l="0" t="0" r="r" b="b"/>
              <a:pathLst>
                <a:path w="76" h="79">
                  <a:moveTo>
                    <a:pt x="38" y="79"/>
                  </a:moveTo>
                  <a:lnTo>
                    <a:pt x="38" y="79"/>
                  </a:lnTo>
                  <a:lnTo>
                    <a:pt x="47" y="77"/>
                  </a:lnTo>
                  <a:lnTo>
                    <a:pt x="53" y="75"/>
                  </a:lnTo>
                  <a:lnTo>
                    <a:pt x="60" y="71"/>
                  </a:lnTo>
                  <a:lnTo>
                    <a:pt x="65" y="66"/>
                  </a:lnTo>
                  <a:lnTo>
                    <a:pt x="70" y="60"/>
                  </a:lnTo>
                  <a:lnTo>
                    <a:pt x="74" y="54"/>
                  </a:lnTo>
                  <a:lnTo>
                    <a:pt x="76" y="47"/>
                  </a:lnTo>
                  <a:lnTo>
                    <a:pt x="76" y="39"/>
                  </a:lnTo>
                  <a:lnTo>
                    <a:pt x="76" y="39"/>
                  </a:lnTo>
                  <a:lnTo>
                    <a:pt x="76" y="31"/>
                  </a:lnTo>
                  <a:lnTo>
                    <a:pt x="74" y="24"/>
                  </a:lnTo>
                  <a:lnTo>
                    <a:pt x="70" y="17"/>
                  </a:lnTo>
                  <a:lnTo>
                    <a:pt x="65" y="11"/>
                  </a:lnTo>
                  <a:lnTo>
                    <a:pt x="60" y="6"/>
                  </a:lnTo>
                  <a:lnTo>
                    <a:pt x="53" y="3"/>
                  </a:lnTo>
                  <a:lnTo>
                    <a:pt x="47" y="0"/>
                  </a:lnTo>
                  <a:lnTo>
                    <a:pt x="38" y="0"/>
                  </a:lnTo>
                  <a:lnTo>
                    <a:pt x="38" y="0"/>
                  </a:lnTo>
                  <a:lnTo>
                    <a:pt x="31" y="0"/>
                  </a:lnTo>
                  <a:lnTo>
                    <a:pt x="23" y="3"/>
                  </a:lnTo>
                  <a:lnTo>
                    <a:pt x="17" y="6"/>
                  </a:lnTo>
                  <a:lnTo>
                    <a:pt x="12" y="11"/>
                  </a:lnTo>
                  <a:lnTo>
                    <a:pt x="8" y="17"/>
                  </a:lnTo>
                  <a:lnTo>
                    <a:pt x="4" y="24"/>
                  </a:lnTo>
                  <a:lnTo>
                    <a:pt x="1" y="31"/>
                  </a:lnTo>
                  <a:lnTo>
                    <a:pt x="0" y="39"/>
                  </a:lnTo>
                  <a:lnTo>
                    <a:pt x="0" y="39"/>
                  </a:lnTo>
                  <a:lnTo>
                    <a:pt x="1" y="47"/>
                  </a:lnTo>
                  <a:lnTo>
                    <a:pt x="4" y="54"/>
                  </a:lnTo>
                  <a:lnTo>
                    <a:pt x="8" y="60"/>
                  </a:lnTo>
                  <a:lnTo>
                    <a:pt x="12" y="66"/>
                  </a:lnTo>
                  <a:lnTo>
                    <a:pt x="17" y="71"/>
                  </a:lnTo>
                  <a:lnTo>
                    <a:pt x="23" y="75"/>
                  </a:lnTo>
                  <a:lnTo>
                    <a:pt x="31" y="77"/>
                  </a:lnTo>
                  <a:lnTo>
                    <a:pt x="38" y="79"/>
                  </a:lnTo>
                  <a:lnTo>
                    <a:pt x="38" y="79"/>
                  </a:lnTo>
                  <a:close/>
                </a:path>
              </a:pathLst>
            </a:custGeom>
            <a:solidFill>
              <a:srgbClr val="FFFFFF"/>
            </a:solidFill>
            <a:ln w="9525">
              <a:noFill/>
              <a:round/>
              <a:headEnd/>
              <a:tailEnd/>
            </a:ln>
          </p:spPr>
          <p:txBody>
            <a:bodyPr/>
            <a:lstStyle/>
            <a:p>
              <a:pPr>
                <a:defRPr/>
              </a:pPr>
              <a:endParaRPr lang="en-US">
                <a:latin typeface="Times New Roman" pitchFamily="18" charset="0"/>
              </a:endParaRPr>
            </a:p>
          </p:txBody>
        </p:sp>
      </p:grpSp>
      <p:pic>
        <p:nvPicPr>
          <p:cNvPr id="1041" name="Picture 434" descr="logo_uams_peds_v2 copy.tif"/>
          <p:cNvPicPr>
            <a:picLocks noChangeAspect="1"/>
          </p:cNvPicPr>
          <p:nvPr/>
        </p:nvPicPr>
        <p:blipFill>
          <a:blip r:embed="rId14"/>
          <a:srcRect l="22195"/>
          <a:stretch>
            <a:fillRect/>
          </a:stretch>
        </p:blipFill>
        <p:spPr bwMode="auto">
          <a:xfrm>
            <a:off x="4168775" y="6189663"/>
            <a:ext cx="1365250" cy="414337"/>
          </a:xfrm>
          <a:prstGeom prst="rect">
            <a:avLst/>
          </a:prstGeom>
          <a:noFill/>
          <a:ln w="9525">
            <a:noFill/>
            <a:miter lim="800000"/>
            <a:headEnd/>
            <a:tailEnd/>
          </a:ln>
        </p:spPr>
      </p:pic>
      <p:pic>
        <p:nvPicPr>
          <p:cNvPr id="208" name="Picture 436" descr="ACH_LogoPunchedW.gif"/>
          <p:cNvPicPr>
            <a:picLocks noChangeAspect="1"/>
          </p:cNvPicPr>
          <p:nvPr/>
        </p:nvPicPr>
        <p:blipFill>
          <a:blip r:embed="rId17" cstate="print">
            <a:duotone>
              <a:schemeClr val="bg2">
                <a:shade val="45000"/>
                <a:satMod val="135000"/>
              </a:schemeClr>
              <a:prstClr val="white"/>
            </a:duotone>
          </a:blip>
          <a:srcRect/>
          <a:stretch>
            <a:fillRect/>
          </a:stretch>
        </p:blipFill>
        <p:spPr bwMode="auto">
          <a:xfrm>
            <a:off x="76200" y="6186830"/>
            <a:ext cx="640080" cy="640080"/>
          </a:xfrm>
          <a:prstGeom prst="rect">
            <a:avLst/>
          </a:prstGeom>
          <a:noFill/>
          <a:ln w="9525">
            <a:noFill/>
            <a:miter lim="800000"/>
            <a:headEnd/>
            <a:tailEnd/>
          </a:ln>
        </p:spPr>
      </p:pic>
      <p:sp>
        <p:nvSpPr>
          <p:cNvPr id="209" name="Text Box 5"/>
          <p:cNvSpPr txBox="1">
            <a:spLocks noChangeArrowheads="1"/>
          </p:cNvSpPr>
          <p:nvPr/>
        </p:nvSpPr>
        <p:spPr bwMode="auto">
          <a:xfrm>
            <a:off x="617538" y="6578600"/>
            <a:ext cx="1287462" cy="274638"/>
          </a:xfrm>
          <a:prstGeom prst="rect">
            <a:avLst/>
          </a:prstGeom>
          <a:noFill/>
          <a:ln w="9525">
            <a:noFill/>
            <a:miter lim="800000"/>
            <a:headEnd/>
            <a:tailEnd/>
          </a:ln>
        </p:spPr>
        <p:txBody>
          <a:bodyPr>
            <a:prstTxWarp prst="textNoShape">
              <a:avLst/>
            </a:prstTxWarp>
            <a:spAutoFit/>
          </a:bodyPr>
          <a:lstStyle/>
          <a:p>
            <a:pPr algn="ctr">
              <a:spcBef>
                <a:spcPct val="50000"/>
              </a:spcBef>
              <a:defRPr/>
            </a:pPr>
            <a:r>
              <a:rPr lang="en-US" sz="1200">
                <a:solidFill>
                  <a:srgbClr val="FFFFFF"/>
                </a:solidFill>
                <a:latin typeface="Arial" pitchFamily="-108" charset="0"/>
              </a:rPr>
              <a:t>archildrens.org</a:t>
            </a:r>
            <a:endParaRPr lang="en-US" sz="1400">
              <a:solidFill>
                <a:srgbClr val="FFFFFF"/>
              </a:solidFill>
              <a:latin typeface="Arial" pitchFamily="-108" charset="0"/>
            </a:endParaRPr>
          </a:p>
        </p:txBody>
      </p:sp>
      <p:sp>
        <p:nvSpPr>
          <p:cNvPr id="254" name="Text Box 5"/>
          <p:cNvSpPr txBox="1">
            <a:spLocks noChangeArrowheads="1"/>
          </p:cNvSpPr>
          <p:nvPr/>
        </p:nvSpPr>
        <p:spPr bwMode="auto">
          <a:xfrm>
            <a:off x="6789738" y="6572250"/>
            <a:ext cx="1287462" cy="274638"/>
          </a:xfrm>
          <a:prstGeom prst="rect">
            <a:avLst/>
          </a:prstGeom>
          <a:noFill/>
          <a:ln w="9525">
            <a:noFill/>
            <a:miter lim="800000"/>
            <a:headEnd/>
            <a:tailEnd/>
          </a:ln>
        </p:spPr>
        <p:txBody>
          <a:bodyPr>
            <a:prstTxWarp prst="textNoShape">
              <a:avLst/>
            </a:prstTxWarp>
            <a:spAutoFit/>
          </a:bodyPr>
          <a:lstStyle/>
          <a:p>
            <a:pPr algn="ctr">
              <a:spcBef>
                <a:spcPct val="50000"/>
              </a:spcBef>
              <a:defRPr/>
            </a:pPr>
            <a:r>
              <a:rPr lang="en-US" sz="1200">
                <a:solidFill>
                  <a:srgbClr val="FFFFFF"/>
                </a:solidFill>
                <a:latin typeface="Arial" pitchFamily="-108" charset="0"/>
              </a:rPr>
              <a:t>uams.edu</a:t>
            </a:r>
            <a:endParaRPr lang="en-US" sz="1400">
              <a:solidFill>
                <a:srgbClr val="FFFFFF"/>
              </a:solidFill>
              <a:latin typeface="Arial" pitchFamily="-108" charset="0"/>
            </a:endParaRPr>
          </a:p>
        </p:txBody>
      </p:sp>
      <p:sp>
        <p:nvSpPr>
          <p:cNvPr id="260" name="Text Box 5"/>
          <p:cNvSpPr txBox="1">
            <a:spLocks noChangeArrowheads="1"/>
          </p:cNvSpPr>
          <p:nvPr/>
        </p:nvSpPr>
        <p:spPr bwMode="auto">
          <a:xfrm>
            <a:off x="4111625" y="6575425"/>
            <a:ext cx="1287463" cy="274638"/>
          </a:xfrm>
          <a:prstGeom prst="rect">
            <a:avLst/>
          </a:prstGeom>
          <a:noFill/>
          <a:ln w="9525">
            <a:noFill/>
            <a:miter lim="800000"/>
            <a:headEnd/>
            <a:tailEnd/>
          </a:ln>
        </p:spPr>
        <p:txBody>
          <a:bodyPr>
            <a:prstTxWarp prst="textNoShape">
              <a:avLst/>
            </a:prstTxWarp>
            <a:spAutoFit/>
          </a:bodyPr>
          <a:lstStyle/>
          <a:p>
            <a:pPr algn="ctr">
              <a:spcBef>
                <a:spcPct val="50000"/>
              </a:spcBef>
              <a:defRPr/>
            </a:pPr>
            <a:r>
              <a:rPr lang="en-US" sz="1200">
                <a:solidFill>
                  <a:srgbClr val="FFFFFF"/>
                </a:solidFill>
                <a:latin typeface="Arial" pitchFamily="-108" charset="0"/>
              </a:rPr>
              <a:t>arpediatrics.org</a:t>
            </a:r>
            <a:endParaRPr lang="en-US" sz="1400">
              <a:solidFill>
                <a:srgbClr val="FFFFFF"/>
              </a:solidFill>
              <a:latin typeface="Arial" pitchFamily="-108" charset="0"/>
            </a:endParaRPr>
          </a:p>
        </p:txBody>
      </p:sp>
      <p:pic>
        <p:nvPicPr>
          <p:cNvPr id="261" name="Picture 440" descr="DOP Block Logo.jpg"/>
          <p:cNvPicPr>
            <a:picLocks noChangeAspect="1"/>
          </p:cNvPicPr>
          <p:nvPr/>
        </p:nvPicPr>
        <p:blipFill>
          <a:blip r:embed="rId16" cstate="print">
            <a:lum/>
          </a:blip>
          <a:srcRect/>
          <a:stretch>
            <a:fillRect/>
          </a:stretch>
        </p:blipFill>
        <p:spPr bwMode="auto">
          <a:xfrm>
            <a:off x="3596030" y="6248400"/>
            <a:ext cx="548640" cy="548640"/>
          </a:xfrm>
          <a:prstGeom prst="rect">
            <a:avLst/>
          </a:prstGeom>
          <a:noFill/>
          <a:ln w="9525">
            <a:solidFill>
              <a:srgbClr val="FFFFFF"/>
            </a:solidFill>
            <a:miter lim="800000"/>
            <a:headEnd/>
            <a:tailEnd/>
          </a:ln>
          <a:effectLst>
            <a:glow rad="63500">
              <a:schemeClr val="tx1">
                <a:alpha val="40000"/>
              </a:schemeClr>
            </a:glow>
          </a:effec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4400" kern="1200">
          <a:solidFill>
            <a:schemeClr val="tx1"/>
          </a:solidFill>
          <a:effectLst>
            <a:outerShdw blurRad="50800" dist="38100" dir="2700000" algn="tl" rotWithShape="0">
              <a:prstClr val="black">
                <a:alpha val="40000"/>
              </a:prstClr>
            </a:outerShdw>
          </a:effectLst>
          <a:latin typeface="+mj-lt"/>
          <a:ea typeface="ＭＳ Ｐゴシック" pitchFamily="-65" charset="-128"/>
          <a:cs typeface="ＭＳ Ｐゴシック" pitchFamily="-65"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65"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ＭＳ Ｐゴシック" pitchFamily="-108"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ＭＳ Ｐゴシック" pitchFamily="-108"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ＭＳ Ｐゴシック" pitchFamily="-108"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defTabSz="914400"/>
            <a:fld id="{1789C0F2-17E0-497A-9BBE-0C73201AAFE3}" type="slidenum">
              <a:rPr lang="en-US" smtClean="0"/>
              <a:pPr defTabSz="91440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defTabSz="914400"/>
            <a:endParaRPr lang="en-US" dirty="0">
              <a:solidFill>
                <a:srgbClr val="ACCBF9"/>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defTabSz="914400"/>
            <a:fld id="{0B385921-A91A-409C-921C-0E0EC1E750EC}" type="datetime2">
              <a:rPr lang="en-US" smtClean="0">
                <a:solidFill>
                  <a:srgbClr val="ACCBF9"/>
                </a:solidFill>
              </a:rPr>
              <a:pPr defTabSz="914400"/>
              <a:t>Monday, May 18, 2015</a:t>
            </a:fld>
            <a:endParaRPr lang="en-US" dirty="0">
              <a:solidFill>
                <a:srgbClr val="ACCBF9"/>
              </a:solidFill>
            </a:endParaRPr>
          </a:p>
        </p:txBody>
      </p:sp>
    </p:spTree>
    <p:extLst>
      <p:ext uri="{BB962C8B-B14F-4D97-AF65-F5344CB8AC3E}">
        <p14:creationId xmlns:p14="http://schemas.microsoft.com/office/powerpoint/2010/main" val="76876006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CD5CA53-AC75-4376-9EA6-16B8626EFB75}" type="datetimeFigureOut">
              <a:rPr lang="en-US" smtClean="0">
                <a:solidFill>
                  <a:prstClr val="black">
                    <a:tint val="75000"/>
                  </a:prstClr>
                </a:solidFill>
              </a:rPr>
              <a:pPr defTabSz="914400"/>
              <a:t>5/19/2015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AE00BFC-60EF-433F-AF7C-F69D34C0B85E}"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74792788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328"/>
            <a:ext cx="7772400" cy="1470025"/>
          </a:xfrm>
        </p:spPr>
        <p:txBody>
          <a:bodyPr/>
          <a:lstStyle/>
          <a:p>
            <a:r>
              <a:rPr lang="en-US" dirty="0" smtClean="0"/>
              <a:t>PCMH: Learning Collaborative</a:t>
            </a:r>
            <a:br>
              <a:rPr lang="en-US" dirty="0" smtClean="0"/>
            </a:br>
            <a:r>
              <a:rPr lang="en-US" dirty="0" smtClean="0"/>
              <a:t>Meeting #2</a:t>
            </a:r>
            <a:endParaRPr lang="en-US" dirty="0"/>
          </a:p>
        </p:txBody>
      </p:sp>
      <p:sp>
        <p:nvSpPr>
          <p:cNvPr id="3" name="Subtitle 2"/>
          <p:cNvSpPr>
            <a:spLocks noGrp="1"/>
          </p:cNvSpPr>
          <p:nvPr>
            <p:ph type="subTitle" idx="1"/>
          </p:nvPr>
        </p:nvSpPr>
        <p:spPr>
          <a:xfrm>
            <a:off x="1371598" y="2426999"/>
            <a:ext cx="6400800" cy="2646218"/>
          </a:xfrm>
        </p:spPr>
        <p:txBody>
          <a:bodyPr>
            <a:normAutofit/>
          </a:bodyPr>
          <a:lstStyle/>
          <a:p>
            <a:r>
              <a:rPr lang="en-US" dirty="0" smtClean="0"/>
              <a:t>American Academy of Pediatrics – Arkansas Chapter</a:t>
            </a:r>
          </a:p>
          <a:p>
            <a:r>
              <a:rPr lang="en-US" dirty="0" smtClean="0"/>
              <a:t>May 19, 2015</a:t>
            </a:r>
          </a:p>
          <a:p>
            <a:endParaRPr lang="en-US" dirty="0"/>
          </a:p>
        </p:txBody>
      </p:sp>
      <p:pic>
        <p:nvPicPr>
          <p:cNvPr id="4" name="Picture 4" descr="Arkansas2L.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4080" y="5133258"/>
            <a:ext cx="2975841" cy="120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43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expectations</a:t>
            </a:r>
            <a:endParaRPr lang="en-US" dirty="0"/>
          </a:p>
        </p:txBody>
      </p:sp>
      <p:sp>
        <p:nvSpPr>
          <p:cNvPr id="3" name="Content Placeholder 2"/>
          <p:cNvSpPr>
            <a:spLocks noGrp="1"/>
          </p:cNvSpPr>
          <p:nvPr>
            <p:ph idx="1"/>
          </p:nvPr>
        </p:nvSpPr>
        <p:spPr/>
        <p:txBody>
          <a:bodyPr/>
          <a:lstStyle/>
          <a:p>
            <a:r>
              <a:rPr lang="en-US" dirty="0" smtClean="0"/>
              <a:t>Regular, proactive contact with patients</a:t>
            </a:r>
          </a:p>
          <a:p>
            <a:pPr lvl="1"/>
            <a:r>
              <a:rPr lang="en-US" dirty="0" smtClean="0"/>
              <a:t>Move away from encounter-based care</a:t>
            </a:r>
          </a:p>
          <a:p>
            <a:pPr lvl="1"/>
            <a:r>
              <a:rPr lang="en-US" dirty="0" smtClean="0"/>
              <a:t>Move towards care based on needs</a:t>
            </a:r>
          </a:p>
          <a:p>
            <a:r>
              <a:rPr lang="en-US" dirty="0" smtClean="0"/>
              <a:t>Support efforts to manage own health</a:t>
            </a:r>
          </a:p>
          <a:p>
            <a:r>
              <a:rPr lang="en-US" dirty="0" smtClean="0"/>
              <a:t>Work in teams</a:t>
            </a:r>
          </a:p>
          <a:p>
            <a:pPr lvl="1"/>
            <a:r>
              <a:rPr lang="en-US" dirty="0" smtClean="0"/>
              <a:t>NOT the same as delegating</a:t>
            </a:r>
          </a:p>
        </p:txBody>
      </p:sp>
    </p:spTree>
    <p:extLst>
      <p:ext uri="{BB962C8B-B14F-4D97-AF65-F5344CB8AC3E}">
        <p14:creationId xmlns:p14="http://schemas.microsoft.com/office/powerpoint/2010/main" val="235279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steps one at a time</a:t>
            </a:r>
            <a:endParaRPr lang="en-US" dirty="0"/>
          </a:p>
        </p:txBody>
      </p:sp>
      <p:sp>
        <p:nvSpPr>
          <p:cNvPr id="3" name="Content Placeholder 2"/>
          <p:cNvSpPr>
            <a:spLocks noGrp="1"/>
          </p:cNvSpPr>
          <p:nvPr>
            <p:ph idx="1"/>
          </p:nvPr>
        </p:nvSpPr>
        <p:spPr/>
        <p:txBody>
          <a:bodyPr/>
          <a:lstStyle/>
          <a:p>
            <a:r>
              <a:rPr lang="en-US" dirty="0" smtClean="0"/>
              <a:t>Payments supporting time needed for population management</a:t>
            </a:r>
          </a:p>
          <a:p>
            <a:r>
              <a:rPr lang="en-US" dirty="0" smtClean="0"/>
              <a:t>Data registries</a:t>
            </a:r>
          </a:p>
          <a:p>
            <a:r>
              <a:rPr lang="en-US" dirty="0" smtClean="0"/>
              <a:t>Stratification (prioritize) of patients need</a:t>
            </a:r>
          </a:p>
          <a:p>
            <a:r>
              <a:rPr lang="en-US" dirty="0" smtClean="0"/>
              <a:t>Team-based care / delegation / reorganization</a:t>
            </a:r>
          </a:p>
          <a:p>
            <a:r>
              <a:rPr lang="en-US" dirty="0" smtClean="0"/>
              <a:t>Reactive to proactive management</a:t>
            </a:r>
            <a:endParaRPr lang="en-US" dirty="0"/>
          </a:p>
        </p:txBody>
      </p:sp>
      <p:sp>
        <p:nvSpPr>
          <p:cNvPr id="4" name="TextBox 3"/>
          <p:cNvSpPr txBox="1"/>
          <p:nvPr/>
        </p:nvSpPr>
        <p:spPr>
          <a:xfrm>
            <a:off x="340746" y="5640614"/>
            <a:ext cx="4129330" cy="369332"/>
          </a:xfrm>
          <a:prstGeom prst="rect">
            <a:avLst/>
          </a:prstGeom>
          <a:noFill/>
        </p:spPr>
        <p:txBody>
          <a:bodyPr wrap="none" rtlCol="0">
            <a:spAutoFit/>
          </a:bodyPr>
          <a:lstStyle/>
          <a:p>
            <a:r>
              <a:rPr lang="en-US" dirty="0" smtClean="0"/>
              <a:t>Adapted from Van Cleave, Pediatrics 2015</a:t>
            </a:r>
            <a:endParaRPr lang="en-US" dirty="0"/>
          </a:p>
        </p:txBody>
      </p:sp>
    </p:spTree>
    <p:extLst>
      <p:ext uri="{BB962C8B-B14F-4D97-AF65-F5344CB8AC3E}">
        <p14:creationId xmlns:p14="http://schemas.microsoft.com/office/powerpoint/2010/main" val="398356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Sounds good, but…</a:t>
            </a:r>
            <a:endParaRPr lang="en-US" dirty="0"/>
          </a:p>
        </p:txBody>
      </p:sp>
      <p:sp>
        <p:nvSpPr>
          <p:cNvPr id="3" name="Content Placeholder 2"/>
          <p:cNvSpPr>
            <a:spLocks noGrp="1"/>
          </p:cNvSpPr>
          <p:nvPr>
            <p:ph idx="1"/>
          </p:nvPr>
        </p:nvSpPr>
        <p:spPr/>
        <p:txBody>
          <a:bodyPr/>
          <a:lstStyle/>
          <a:p>
            <a:r>
              <a:rPr lang="en-US" dirty="0" smtClean="0"/>
              <a:t>….what are the challenges that you have encountered?</a:t>
            </a:r>
          </a:p>
          <a:p>
            <a:r>
              <a:rPr lang="en-US" dirty="0" smtClean="0"/>
              <a:t>….what are the </a:t>
            </a:r>
            <a:r>
              <a:rPr lang="en-US" u="sng" dirty="0" smtClean="0"/>
              <a:t>successes</a:t>
            </a:r>
            <a:r>
              <a:rPr lang="en-US" dirty="0" smtClean="0"/>
              <a:t> that you have achieved thus far?</a:t>
            </a:r>
            <a:endParaRPr lang="en-US" dirty="0"/>
          </a:p>
        </p:txBody>
      </p:sp>
    </p:spTree>
    <p:extLst>
      <p:ext uri="{BB962C8B-B14F-4D97-AF65-F5344CB8AC3E}">
        <p14:creationId xmlns:p14="http://schemas.microsoft.com/office/powerpoint/2010/main" val="170879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Population monitoring</a:t>
            </a:r>
            <a:endParaRPr lang="en-US" dirty="0"/>
          </a:p>
        </p:txBody>
      </p:sp>
      <p:sp>
        <p:nvSpPr>
          <p:cNvPr id="3" name="Content Placeholder 2"/>
          <p:cNvSpPr>
            <a:spLocks noGrp="1"/>
          </p:cNvSpPr>
          <p:nvPr>
            <p:ph idx="1"/>
          </p:nvPr>
        </p:nvSpPr>
        <p:spPr/>
        <p:txBody>
          <a:bodyPr/>
          <a:lstStyle/>
          <a:p>
            <a:r>
              <a:rPr lang="en-US" dirty="0" smtClean="0"/>
              <a:t>Patient registry</a:t>
            </a:r>
          </a:p>
          <a:p>
            <a:pPr lvl="1"/>
            <a:r>
              <a:rPr lang="en-US" dirty="0" smtClean="0"/>
              <a:t>Where does the registry data come from?</a:t>
            </a:r>
          </a:p>
          <a:p>
            <a:pPr lvl="1"/>
            <a:r>
              <a:rPr lang="en-US" dirty="0" smtClean="0"/>
              <a:t>What is the format of the data?</a:t>
            </a:r>
          </a:p>
          <a:p>
            <a:pPr lvl="1"/>
            <a:r>
              <a:rPr lang="en-US" dirty="0" smtClean="0"/>
              <a:t>Who monitors the registry?</a:t>
            </a:r>
          </a:p>
          <a:p>
            <a:r>
              <a:rPr lang="en-US" dirty="0" smtClean="0"/>
              <a:t>Stratification</a:t>
            </a:r>
          </a:p>
          <a:p>
            <a:pPr lvl="1"/>
            <a:r>
              <a:rPr lang="en-US" dirty="0" smtClean="0"/>
              <a:t>Sorting methods</a:t>
            </a:r>
          </a:p>
          <a:p>
            <a:r>
              <a:rPr lang="en-US" dirty="0" smtClean="0"/>
              <a:t>Then…what do you do with all of this data?</a:t>
            </a:r>
          </a:p>
          <a:p>
            <a:endParaRPr lang="en-US" dirty="0"/>
          </a:p>
        </p:txBody>
      </p:sp>
    </p:spTree>
    <p:extLst>
      <p:ext uri="{BB962C8B-B14F-4D97-AF65-F5344CB8AC3E}">
        <p14:creationId xmlns:p14="http://schemas.microsoft.com/office/powerpoint/2010/main" val="43427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do you determine whether a patient needs additional intervention?</a:t>
            </a:r>
          </a:p>
          <a:p>
            <a:r>
              <a:rPr lang="en-US" dirty="0" smtClean="0"/>
              <a:t>Examples</a:t>
            </a:r>
          </a:p>
          <a:p>
            <a:pPr lvl="1"/>
            <a:r>
              <a:rPr lang="en-US" dirty="0" smtClean="0"/>
              <a:t>Diagnosis</a:t>
            </a:r>
          </a:p>
          <a:p>
            <a:pPr lvl="1"/>
            <a:r>
              <a:rPr lang="en-US" dirty="0" smtClean="0"/>
              <a:t>ED use</a:t>
            </a:r>
          </a:p>
          <a:p>
            <a:pPr lvl="1"/>
            <a:r>
              <a:rPr lang="en-US" dirty="0" smtClean="0"/>
              <a:t>Inpatient use</a:t>
            </a:r>
          </a:p>
          <a:p>
            <a:pPr lvl="1"/>
            <a:r>
              <a:rPr lang="en-US" dirty="0" smtClean="0"/>
              <a:t>Future appointments</a:t>
            </a:r>
          </a:p>
        </p:txBody>
      </p:sp>
    </p:spTree>
    <p:extLst>
      <p:ext uri="{BB962C8B-B14F-4D97-AF65-F5344CB8AC3E}">
        <p14:creationId xmlns:p14="http://schemas.microsoft.com/office/powerpoint/2010/main" val="80391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processes</a:t>
            </a:r>
            <a:br>
              <a:rPr lang="en-US" dirty="0" smtClean="0"/>
            </a:br>
            <a:r>
              <a:rPr lang="en-US" dirty="0" smtClean="0"/>
              <a:t>you have tried?</a:t>
            </a:r>
            <a:endParaRPr lang="en-US" dirty="0"/>
          </a:p>
        </p:txBody>
      </p:sp>
      <p:sp>
        <p:nvSpPr>
          <p:cNvPr id="3" name="Content Placeholder 2"/>
          <p:cNvSpPr>
            <a:spLocks noGrp="1"/>
          </p:cNvSpPr>
          <p:nvPr>
            <p:ph idx="1"/>
          </p:nvPr>
        </p:nvSpPr>
        <p:spPr/>
        <p:txBody>
          <a:bodyPr/>
          <a:lstStyle/>
          <a:p>
            <a:r>
              <a:rPr lang="en-US" dirty="0" smtClean="0"/>
              <a:t>Registry development</a:t>
            </a:r>
          </a:p>
          <a:p>
            <a:r>
              <a:rPr lang="en-US" dirty="0" smtClean="0"/>
              <a:t>Registry monitoring</a:t>
            </a:r>
          </a:p>
          <a:p>
            <a:r>
              <a:rPr lang="en-US" dirty="0" smtClean="0"/>
              <a:t>Stratification</a:t>
            </a:r>
          </a:p>
          <a:p>
            <a:r>
              <a:rPr lang="en-US" dirty="0" smtClean="0"/>
              <a:t>Action steps from data</a:t>
            </a:r>
          </a:p>
          <a:p>
            <a:r>
              <a:rPr lang="en-US" dirty="0" smtClean="0"/>
              <a:t>Patient alerts</a:t>
            </a:r>
          </a:p>
          <a:p>
            <a:r>
              <a:rPr lang="en-US" dirty="0" smtClean="0"/>
              <a:t>Etc.</a:t>
            </a:r>
          </a:p>
        </p:txBody>
      </p:sp>
    </p:spTree>
    <p:extLst>
      <p:ext uri="{BB962C8B-B14F-4D97-AF65-F5344CB8AC3E}">
        <p14:creationId xmlns:p14="http://schemas.microsoft.com/office/powerpoint/2010/main" val="238666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6413"/>
            <a:ext cx="8229600" cy="1143000"/>
          </a:xfrm>
        </p:spPr>
        <p:txBody>
          <a:bodyPr>
            <a:normAutofit fontScale="90000"/>
          </a:bodyPr>
          <a:lstStyle/>
          <a:p>
            <a:r>
              <a:rPr lang="en-US" dirty="0"/>
              <a:t>Staff Roles/Teams: Dennis Z. Kuo, MD, MHS &amp; Amy Irby, Conway Clinic</a:t>
            </a:r>
            <a:br>
              <a:rPr lang="en-US" dirty="0"/>
            </a:br>
            <a:endParaRPr lang="en-US" dirty="0"/>
          </a:p>
        </p:txBody>
      </p:sp>
    </p:spTree>
    <p:extLst>
      <p:ext uri="{BB962C8B-B14F-4D97-AF65-F5344CB8AC3E}">
        <p14:creationId xmlns:p14="http://schemas.microsoft.com/office/powerpoint/2010/main" val="205352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dirty="0" smtClean="0"/>
              <a:t>Teams</a:t>
            </a:r>
            <a:endParaRPr lang="en-US" dirty="0"/>
          </a:p>
        </p:txBody>
      </p:sp>
      <p:sp>
        <p:nvSpPr>
          <p:cNvPr id="1026" name="Rectangle 3"/>
          <p:cNvSpPr>
            <a:spLocks noGrp="1" noChangeArrowheads="1"/>
          </p:cNvSpPr>
          <p:nvPr>
            <p:ph type="subTitle" idx="1"/>
          </p:nvPr>
        </p:nvSpPr>
        <p:spPr>
          <a:xfrm>
            <a:off x="1371600" y="3429000"/>
            <a:ext cx="6400800" cy="2743200"/>
          </a:xfrm>
        </p:spPr>
        <p:txBody>
          <a:bodyPr/>
          <a:lstStyle/>
          <a:p>
            <a:r>
              <a:rPr lang="en-US" sz="2800">
                <a:latin typeface="Calibri" charset="0"/>
                <a:ea typeface="ＭＳ Ｐゴシック" charset="0"/>
                <a:cs typeface="ＭＳ Ｐゴシック" charset="0"/>
              </a:rPr>
              <a:t>Dennis Kuo, MD, MHS</a:t>
            </a:r>
          </a:p>
          <a:p>
            <a:pPr algn="l"/>
            <a:endParaRPr lang="en-US" sz="2400">
              <a:latin typeface="Calibri" charset="0"/>
              <a:ea typeface="ＭＳ Ｐゴシック" charset="0"/>
              <a:cs typeface="ＭＳ Ｐゴシック" charset="0"/>
            </a:endParaRPr>
          </a:p>
          <a:p>
            <a:r>
              <a:rPr lang="en-US" sz="2400">
                <a:latin typeface="Calibri" charset="0"/>
                <a:ea typeface="ＭＳ Ｐゴシック" charset="0"/>
                <a:cs typeface="ＭＳ Ｐゴシック" charset="0"/>
              </a:rPr>
              <a:t>May 19, 2015</a:t>
            </a:r>
          </a:p>
        </p:txBody>
      </p:sp>
    </p:spTree>
    <p:extLst>
      <p:ext uri="{BB962C8B-B14F-4D97-AF65-F5344CB8AC3E}">
        <p14:creationId xmlns:p14="http://schemas.microsoft.com/office/powerpoint/2010/main" val="3875217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a:t>What is a team?</a:t>
            </a:r>
          </a:p>
        </p:txBody>
      </p:sp>
      <p:sp>
        <p:nvSpPr>
          <p:cNvPr id="2050" name="Rectangle 3"/>
          <p:cNvSpPr>
            <a:spLocks noGrp="1" noChangeArrowheads="1"/>
          </p:cNvSpPr>
          <p:nvPr>
            <p:ph idx="1"/>
          </p:nvPr>
        </p:nvSpPr>
        <p:spPr>
          <a:xfrm>
            <a:off x="457200" y="1524000"/>
            <a:ext cx="8229600" cy="4602163"/>
          </a:xfrm>
        </p:spPr>
        <p:txBody>
          <a:bodyPr/>
          <a:lstStyle/>
          <a:p>
            <a:pPr>
              <a:buFont typeface="Wingdings" charset="0"/>
              <a:buNone/>
            </a:pPr>
            <a:r>
              <a:rPr lang="en-US" i="1">
                <a:latin typeface="Calibri" charset="0"/>
                <a:ea typeface="ＭＳ Ｐゴシック" charset="0"/>
                <a:cs typeface="ＭＳ Ｐゴシック" charset="0"/>
              </a:rPr>
              <a:t>A team is a small number of people with complementary skills who are committed to a common purpose, set of performance goals, and approach for which they hold themselves mutually accountable.</a:t>
            </a:r>
            <a:endParaRPr lang="en-US">
              <a:latin typeface="Calibri" charset="0"/>
              <a:ea typeface="ＭＳ Ｐゴシック" charset="0"/>
              <a:cs typeface="ＭＳ Ｐゴシック" charset="0"/>
            </a:endParaRPr>
          </a:p>
          <a:p>
            <a:pPr algn="r">
              <a:buFont typeface="Wingdings" charset="0"/>
              <a:buNone/>
            </a:pPr>
            <a:r>
              <a:rPr lang="en-US" sz="2000">
                <a:latin typeface="Calibri" charset="0"/>
                <a:ea typeface="ＭＳ Ｐゴシック" charset="0"/>
                <a:cs typeface="ＭＳ Ｐゴシック" charset="0"/>
              </a:rPr>
              <a:t>--Katzenbach and Smith</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4059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a:defRPr/>
            </a:pPr>
            <a:r>
              <a:rPr lang="en-US"/>
              <a:t>Characteristics of teams</a:t>
            </a:r>
          </a:p>
        </p:txBody>
      </p:sp>
      <p:sp>
        <p:nvSpPr>
          <p:cNvPr id="18435" name="Rectangle 1027"/>
          <p:cNvSpPr>
            <a:spLocks noGrp="1" noChangeArrowheads="1"/>
          </p:cNvSpPr>
          <p:nvPr>
            <p:ph idx="1"/>
          </p:nvPr>
        </p:nvSpPr>
        <p:spPr>
          <a:xfrm>
            <a:off x="457200" y="1524000"/>
            <a:ext cx="8229600" cy="4602163"/>
          </a:xfrm>
        </p:spPr>
        <p:txBody>
          <a:bodyPr/>
          <a:lstStyle/>
          <a:p>
            <a:r>
              <a:rPr lang="en-US">
                <a:latin typeface="Calibri" charset="0"/>
                <a:ea typeface="ＭＳ Ｐゴシック" charset="0"/>
                <a:cs typeface="ＭＳ Ｐゴシック" charset="0"/>
              </a:rPr>
              <a:t>Share a common purpose</a:t>
            </a:r>
          </a:p>
          <a:p>
            <a:r>
              <a:rPr lang="en-US">
                <a:latin typeface="Calibri" charset="0"/>
                <a:ea typeface="ＭＳ Ｐゴシック" charset="0"/>
                <a:cs typeface="ＭＳ Ｐゴシック" charset="0"/>
              </a:rPr>
              <a:t>Agree on performance goals</a:t>
            </a:r>
          </a:p>
          <a:p>
            <a:r>
              <a:rPr lang="en-US">
                <a:latin typeface="Calibri" charset="0"/>
                <a:ea typeface="ＭＳ Ｐゴシック" charset="0"/>
                <a:cs typeface="ＭＳ Ｐゴシック" charset="0"/>
              </a:rPr>
              <a:t>Define a common working approach</a:t>
            </a:r>
          </a:p>
          <a:p>
            <a:r>
              <a:rPr lang="en-US">
                <a:latin typeface="Calibri" charset="0"/>
                <a:ea typeface="ＭＳ Ｐゴシック" charset="0"/>
                <a:cs typeface="ＭＳ Ｐゴシック" charset="0"/>
              </a:rPr>
              <a:t>Develop high level of complementary skills</a:t>
            </a:r>
          </a:p>
          <a:p>
            <a:r>
              <a:rPr lang="en-US">
                <a:latin typeface="Calibri" charset="0"/>
                <a:ea typeface="ＭＳ Ｐゴシック" charset="0"/>
                <a:cs typeface="ＭＳ Ｐゴシック" charset="0"/>
              </a:rPr>
              <a:t>Hold themselves accountable for results</a:t>
            </a:r>
          </a:p>
        </p:txBody>
      </p:sp>
      <p:sp>
        <p:nvSpPr>
          <p:cNvPr id="18436" name="Text Box 1028"/>
          <p:cNvSpPr txBox="1">
            <a:spLocks noChangeArrowheads="1"/>
          </p:cNvSpPr>
          <p:nvPr/>
        </p:nvSpPr>
        <p:spPr bwMode="auto">
          <a:xfrm>
            <a:off x="228600" y="56388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a:latin typeface="Arial" charset="0"/>
                <a:cs typeface="+mn-cs"/>
              </a:rPr>
              <a:t>Pediatric Leadership Alliance</a:t>
            </a:r>
          </a:p>
        </p:txBody>
      </p:sp>
    </p:spTree>
    <p:extLst>
      <p:ext uri="{BB962C8B-B14F-4D97-AF65-F5344CB8AC3E}">
        <p14:creationId xmlns:p14="http://schemas.microsoft.com/office/powerpoint/2010/main" val="1214196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81000" y="1417638"/>
            <a:ext cx="8229600" cy="4964113"/>
          </a:xfrm>
        </p:spPr>
        <p:txBody>
          <a:bodyPr>
            <a:normAutofit/>
          </a:bodyPr>
          <a:lstStyle/>
          <a:p>
            <a:r>
              <a:rPr lang="en-US" sz="2800" dirty="0" smtClean="0"/>
              <a:t>Introductions/Overview</a:t>
            </a:r>
          </a:p>
          <a:p>
            <a:r>
              <a:rPr lang="en-US" sz="2800" dirty="0"/>
              <a:t>Population </a:t>
            </a:r>
            <a:r>
              <a:rPr lang="en-US" sz="2800" dirty="0" smtClean="0"/>
              <a:t>Management: </a:t>
            </a:r>
            <a:r>
              <a:rPr lang="fi-FI" sz="2800" dirty="0"/>
              <a:t>Dennis Z. Kuo, MD, </a:t>
            </a:r>
            <a:r>
              <a:rPr lang="fi-FI" sz="2800" dirty="0" smtClean="0"/>
              <a:t>MHS</a:t>
            </a:r>
          </a:p>
          <a:p>
            <a:r>
              <a:rPr lang="en-US" sz="2800" dirty="0"/>
              <a:t>Staff Roles/Teams: Dennis Z. Kuo, MD, </a:t>
            </a:r>
            <a:r>
              <a:rPr lang="en-US" sz="2800" dirty="0" smtClean="0"/>
              <a:t>MHS &amp; Amy </a:t>
            </a:r>
            <a:r>
              <a:rPr lang="en-US" sz="2800" dirty="0"/>
              <a:t>Irby, Conway </a:t>
            </a:r>
            <a:r>
              <a:rPr lang="en-US" sz="2800" dirty="0" smtClean="0"/>
              <a:t>Clinic</a:t>
            </a:r>
          </a:p>
          <a:p>
            <a:r>
              <a:rPr lang="en-US" sz="2800" dirty="0"/>
              <a:t>SHARE Presentation:  Justin </a:t>
            </a:r>
            <a:r>
              <a:rPr lang="en-US" sz="2800" dirty="0" err="1" smtClean="0"/>
              <a:t>Villines</a:t>
            </a:r>
            <a:endParaRPr lang="en-US" sz="2800" dirty="0" smtClean="0"/>
          </a:p>
          <a:p>
            <a:r>
              <a:rPr lang="en-US" sz="2800" dirty="0"/>
              <a:t>Review of Individual </a:t>
            </a:r>
            <a:r>
              <a:rPr lang="en-US" sz="2800" dirty="0" smtClean="0"/>
              <a:t>Reports: </a:t>
            </a:r>
            <a:r>
              <a:rPr lang="fi-FI" sz="2800" dirty="0"/>
              <a:t>Dennis Z. Kuo, MD, MHS</a:t>
            </a:r>
          </a:p>
          <a:p>
            <a:r>
              <a:rPr lang="en-US" sz="2800" dirty="0"/>
              <a:t>Discussions of Individual PCMH Related </a:t>
            </a:r>
            <a:r>
              <a:rPr lang="en-US" sz="2800" dirty="0" smtClean="0"/>
              <a:t>Concerns/Wrap </a:t>
            </a:r>
            <a:r>
              <a:rPr lang="en-US" sz="2800" dirty="0"/>
              <a:t>Up &amp; Q&amp;A: Amber McGuire, Central Arkansas </a:t>
            </a:r>
            <a:r>
              <a:rPr lang="en-US" sz="2800" dirty="0" smtClean="0"/>
              <a:t>Pediatrics &amp; Dennis </a:t>
            </a:r>
            <a:r>
              <a:rPr lang="en-US" sz="2800" dirty="0"/>
              <a:t>Z. Kuo, MD, MHS</a:t>
            </a:r>
          </a:p>
          <a:p>
            <a:endParaRPr lang="en-US" sz="2800" dirty="0"/>
          </a:p>
          <a:p>
            <a:endParaRPr lang="en-US" sz="2800" dirty="0" smtClean="0"/>
          </a:p>
        </p:txBody>
      </p:sp>
    </p:spTree>
    <p:extLst>
      <p:ext uri="{BB962C8B-B14F-4D97-AF65-F5344CB8AC3E}">
        <p14:creationId xmlns:p14="http://schemas.microsoft.com/office/powerpoint/2010/main" val="1423944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a:t>Why teams in medicine?</a:t>
            </a:r>
          </a:p>
        </p:txBody>
      </p:sp>
      <p:sp>
        <p:nvSpPr>
          <p:cNvPr id="4098" name="Rectangle 3"/>
          <p:cNvSpPr>
            <a:spLocks noGrp="1" noChangeArrowheads="1"/>
          </p:cNvSpPr>
          <p:nvPr>
            <p:ph idx="1"/>
          </p:nvPr>
        </p:nvSpPr>
        <p:spPr>
          <a:xfrm>
            <a:off x="457200" y="1524000"/>
            <a:ext cx="8229600" cy="4602163"/>
          </a:xfrm>
        </p:spPr>
        <p:txBody>
          <a:bodyPr/>
          <a:lstStyle/>
          <a:p>
            <a:r>
              <a:rPr lang="en-US" dirty="0">
                <a:latin typeface="Calibri" charset="0"/>
                <a:ea typeface="ＭＳ Ｐゴシック" charset="0"/>
                <a:cs typeface="ＭＳ Ｐゴシック" charset="0"/>
              </a:rPr>
              <a:t>Increasing specialization</a:t>
            </a:r>
          </a:p>
          <a:p>
            <a:r>
              <a:rPr lang="en-US" dirty="0">
                <a:latin typeface="Calibri" charset="0"/>
                <a:ea typeface="ＭＳ Ｐゴシック" charset="0"/>
                <a:cs typeface="ＭＳ Ｐゴシック" charset="0"/>
              </a:rPr>
              <a:t>Patient-centered care</a:t>
            </a:r>
          </a:p>
          <a:p>
            <a:r>
              <a:rPr lang="en-US" dirty="0" smtClean="0">
                <a:latin typeface="Calibri" charset="0"/>
                <a:ea typeface="ＭＳ Ｐゴシック" charset="0"/>
                <a:cs typeface="ＭＳ Ｐゴシック" charset="0"/>
              </a:rPr>
              <a:t>Administration</a:t>
            </a:r>
          </a:p>
          <a:p>
            <a:pPr marL="0" indent="0">
              <a:buNone/>
            </a:pPr>
            <a:r>
              <a:rPr lang="en-US" i="1" dirty="0" smtClean="0">
                <a:latin typeface="Calibri" charset="0"/>
                <a:ea typeface="ＭＳ Ｐゴシック" charset="0"/>
                <a:cs typeface="ＭＳ Ｐゴシック" charset="0"/>
              </a:rPr>
              <a:t>A high functioning team is more than the sum of its parts</a:t>
            </a:r>
            <a:endParaRPr lang="en-US" i="1"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0244" name="Text Box 4"/>
          <p:cNvSpPr txBox="1">
            <a:spLocks noChangeArrowheads="1"/>
          </p:cNvSpPr>
          <p:nvPr/>
        </p:nvSpPr>
        <p:spPr bwMode="auto">
          <a:xfrm>
            <a:off x="228600" y="5486400"/>
            <a:ext cx="3754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latin typeface="Arial" charset="0"/>
                <a:cs typeface="+mn-cs"/>
              </a:rPr>
              <a:t>Adapted from McKenna and </a:t>
            </a:r>
            <a:r>
              <a:rPr lang="en-US" sz="1800" dirty="0" err="1">
                <a:latin typeface="Arial" charset="0"/>
                <a:cs typeface="+mn-cs"/>
              </a:rPr>
              <a:t>Pugno</a:t>
            </a:r>
            <a:endParaRPr lang="en-US" sz="1800" dirty="0">
              <a:latin typeface="Arial" charset="0"/>
              <a:cs typeface="+mn-cs"/>
            </a:endParaRPr>
          </a:p>
        </p:txBody>
      </p:sp>
      <p:sp>
        <p:nvSpPr>
          <p:cNvPr id="10245" name="Rectangle 5"/>
          <p:cNvSpPr>
            <a:spLocks noChangeArrowheads="1"/>
          </p:cNvSpPr>
          <p:nvPr/>
        </p:nvSpPr>
        <p:spPr bwMode="auto">
          <a:xfrm>
            <a:off x="0" y="6400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extLst>
      <p:ext uri="{BB962C8B-B14F-4D97-AF65-F5344CB8AC3E}">
        <p14:creationId xmlns:p14="http://schemas.microsoft.com/office/powerpoint/2010/main" val="74070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a:t>Advantages of a team</a:t>
            </a:r>
          </a:p>
        </p:txBody>
      </p:sp>
      <p:sp>
        <p:nvSpPr>
          <p:cNvPr id="16387" name="Rectangle 3"/>
          <p:cNvSpPr>
            <a:spLocks noGrp="1" noChangeArrowheads="1"/>
          </p:cNvSpPr>
          <p:nvPr>
            <p:ph idx="1"/>
          </p:nvPr>
        </p:nvSpPr>
        <p:spPr>
          <a:xfrm>
            <a:off x="457200" y="1524000"/>
            <a:ext cx="8229600" cy="4602163"/>
          </a:xfrm>
        </p:spPr>
        <p:txBody>
          <a:bodyPr/>
          <a:lstStyle/>
          <a:p>
            <a:r>
              <a:rPr lang="en-US">
                <a:latin typeface="Calibri" charset="0"/>
                <a:ea typeface="ＭＳ Ｐゴシック" charset="0"/>
                <a:cs typeface="ＭＳ Ｐゴシック" charset="0"/>
              </a:rPr>
              <a:t>Involves more people</a:t>
            </a:r>
          </a:p>
          <a:p>
            <a:r>
              <a:rPr lang="en-US">
                <a:latin typeface="Calibri" charset="0"/>
                <a:ea typeface="ＭＳ Ｐゴシック" charset="0"/>
                <a:cs typeface="ＭＳ Ｐゴシック" charset="0"/>
              </a:rPr>
              <a:t>Distributes workload</a:t>
            </a:r>
          </a:p>
          <a:p>
            <a:r>
              <a:rPr lang="en-US">
                <a:latin typeface="Calibri" charset="0"/>
                <a:ea typeface="ＭＳ Ｐゴシック" charset="0"/>
                <a:cs typeface="ＭＳ Ｐゴシック" charset="0"/>
              </a:rPr>
              <a:t>Capitalizes on diverse skills/knowledge</a:t>
            </a:r>
          </a:p>
          <a:p>
            <a:r>
              <a:rPr lang="en-US">
                <a:latin typeface="Calibri" charset="0"/>
                <a:ea typeface="ＭＳ Ｐゴシック" charset="0"/>
                <a:cs typeface="ＭＳ Ｐゴシック" charset="0"/>
              </a:rPr>
              <a:t>Broadens perspective</a:t>
            </a:r>
          </a:p>
          <a:p>
            <a:r>
              <a:rPr lang="en-US">
                <a:latin typeface="Calibri" charset="0"/>
                <a:ea typeface="ＭＳ Ｐゴシック" charset="0"/>
                <a:cs typeface="ＭＳ Ｐゴシック" charset="0"/>
              </a:rPr>
              <a:t>Provides development/learning opportunities</a:t>
            </a:r>
          </a:p>
          <a:p>
            <a:r>
              <a:rPr lang="en-US">
                <a:latin typeface="Calibri" charset="0"/>
                <a:ea typeface="ＭＳ Ｐゴシック" charset="0"/>
                <a:cs typeface="ＭＳ Ｐゴシック" charset="0"/>
              </a:rPr>
              <a:t>Accomplishes more</a:t>
            </a:r>
          </a:p>
        </p:txBody>
      </p:sp>
      <p:sp>
        <p:nvSpPr>
          <p:cNvPr id="16388" name="Text Box 4"/>
          <p:cNvSpPr txBox="1">
            <a:spLocks noChangeArrowheads="1"/>
          </p:cNvSpPr>
          <p:nvPr/>
        </p:nvSpPr>
        <p:spPr bwMode="auto">
          <a:xfrm>
            <a:off x="381000" y="5715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a:latin typeface="Arial" charset="0"/>
                <a:cs typeface="+mn-cs"/>
              </a:rPr>
              <a:t>Pediatric Leadership Alliance</a:t>
            </a:r>
          </a:p>
        </p:txBody>
      </p:sp>
    </p:spTree>
    <p:extLst>
      <p:ext uri="{BB962C8B-B14F-4D97-AF65-F5344CB8AC3E}">
        <p14:creationId xmlns:p14="http://schemas.microsoft.com/office/powerpoint/2010/main" val="1554295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a:defRPr/>
            </a:pPr>
            <a:r>
              <a:rPr lang="en-US"/>
              <a:t>Disadvantages of a team</a:t>
            </a:r>
          </a:p>
        </p:txBody>
      </p:sp>
      <p:sp>
        <p:nvSpPr>
          <p:cNvPr id="17411" name="Rectangle 1027"/>
          <p:cNvSpPr>
            <a:spLocks noGrp="1" noChangeArrowheads="1"/>
          </p:cNvSpPr>
          <p:nvPr>
            <p:ph idx="1"/>
          </p:nvPr>
        </p:nvSpPr>
        <p:spPr>
          <a:xfrm>
            <a:off x="457200" y="1524000"/>
            <a:ext cx="8229600" cy="4602163"/>
          </a:xfrm>
        </p:spPr>
        <p:txBody>
          <a:bodyPr/>
          <a:lstStyle/>
          <a:p>
            <a:r>
              <a:rPr lang="en-US">
                <a:latin typeface="Calibri" charset="0"/>
                <a:ea typeface="ＭＳ Ｐゴシック" charset="0"/>
                <a:cs typeface="ＭＳ Ｐゴシック" charset="0"/>
              </a:rPr>
              <a:t>More difficult to structure</a:t>
            </a:r>
          </a:p>
          <a:p>
            <a:r>
              <a:rPr lang="en-US">
                <a:latin typeface="Calibri" charset="0"/>
                <a:ea typeface="ＭＳ Ｐゴシック" charset="0"/>
                <a:cs typeface="ＭＳ Ｐゴシック" charset="0"/>
              </a:rPr>
              <a:t>Takes time to develop</a:t>
            </a:r>
          </a:p>
          <a:p>
            <a:r>
              <a:rPr lang="en-US">
                <a:latin typeface="Calibri" charset="0"/>
                <a:ea typeface="ＭＳ Ｐゴシック" charset="0"/>
                <a:cs typeface="ＭＳ Ｐゴシック" charset="0"/>
              </a:rPr>
              <a:t>Can be high maintenance</a:t>
            </a:r>
          </a:p>
          <a:p>
            <a:r>
              <a:rPr lang="en-US">
                <a:latin typeface="Calibri" charset="0"/>
                <a:ea typeface="ＭＳ Ｐゴシック" charset="0"/>
                <a:cs typeface="ＭＳ Ｐゴシック" charset="0"/>
              </a:rPr>
              <a:t>Can be inefficient/dysfunctional</a:t>
            </a:r>
          </a:p>
          <a:p>
            <a:r>
              <a:rPr lang="en-US">
                <a:latin typeface="Calibri" charset="0"/>
                <a:ea typeface="ＭＳ Ｐゴシック" charset="0"/>
                <a:cs typeface="ＭＳ Ｐゴシック" charset="0"/>
              </a:rPr>
              <a:t>Requires greater time/resource commitment</a:t>
            </a:r>
          </a:p>
        </p:txBody>
      </p:sp>
      <p:sp>
        <p:nvSpPr>
          <p:cNvPr id="17412" name="Text Box 1028"/>
          <p:cNvSpPr txBox="1">
            <a:spLocks noChangeArrowheads="1"/>
          </p:cNvSpPr>
          <p:nvPr/>
        </p:nvSpPr>
        <p:spPr bwMode="auto">
          <a:xfrm>
            <a:off x="381000" y="56388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dirty="0">
                <a:latin typeface="Arial" charset="0"/>
                <a:cs typeface="+mn-cs"/>
              </a:rPr>
              <a:t>Pediatric Leadership Alliance</a:t>
            </a:r>
          </a:p>
        </p:txBody>
      </p:sp>
    </p:spTree>
    <p:extLst>
      <p:ext uri="{BB962C8B-B14F-4D97-AF65-F5344CB8AC3E}">
        <p14:creationId xmlns:p14="http://schemas.microsoft.com/office/powerpoint/2010/main" val="631707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a:t>Examples of teams</a:t>
            </a:r>
          </a:p>
        </p:txBody>
      </p:sp>
      <p:sp>
        <p:nvSpPr>
          <p:cNvPr id="8195" name="Rectangle 3"/>
          <p:cNvSpPr>
            <a:spLocks noGrp="1" noChangeArrowheads="1"/>
          </p:cNvSpPr>
          <p:nvPr>
            <p:ph idx="1"/>
          </p:nvPr>
        </p:nvSpPr>
        <p:spPr>
          <a:xfrm>
            <a:off x="457200" y="1524000"/>
            <a:ext cx="8229600" cy="4602163"/>
          </a:xfrm>
        </p:spPr>
        <p:txBody>
          <a:bodyPr/>
          <a:lstStyle/>
          <a:p>
            <a:r>
              <a:rPr lang="en-US">
                <a:latin typeface="Calibri" charset="0"/>
                <a:ea typeface="ＭＳ Ｐゴシック" charset="0"/>
                <a:cs typeface="ＭＳ Ｐゴシック" charset="0"/>
              </a:rPr>
              <a:t>What are teams that you belong to?</a:t>
            </a:r>
          </a:p>
          <a:p>
            <a:r>
              <a:rPr lang="en-US">
                <a:latin typeface="Calibri" charset="0"/>
                <a:ea typeface="ＭＳ Ｐゴシック" charset="0"/>
                <a:cs typeface="ＭＳ Ｐゴシック" charset="0"/>
              </a:rPr>
              <a:t>What teams might you lead?</a:t>
            </a:r>
          </a:p>
        </p:txBody>
      </p:sp>
    </p:spTree>
    <p:extLst>
      <p:ext uri="{BB962C8B-B14F-4D97-AF65-F5344CB8AC3E}">
        <p14:creationId xmlns:p14="http://schemas.microsoft.com/office/powerpoint/2010/main" val="1522291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teams</a:t>
            </a:r>
            <a:endParaRPr lang="en-US" dirty="0"/>
          </a:p>
        </p:txBody>
      </p:sp>
      <p:sp>
        <p:nvSpPr>
          <p:cNvPr id="3" name="Content Placeholder 2"/>
          <p:cNvSpPr>
            <a:spLocks noGrp="1"/>
          </p:cNvSpPr>
          <p:nvPr>
            <p:ph idx="1"/>
          </p:nvPr>
        </p:nvSpPr>
        <p:spPr/>
        <p:txBody>
          <a:bodyPr/>
          <a:lstStyle/>
          <a:p>
            <a:r>
              <a:rPr lang="en-US" dirty="0" smtClean="0"/>
              <a:t>Not sufficient to just say “Dr. Smith’s patient” because there are so many aspects of population health we are managing</a:t>
            </a:r>
          </a:p>
          <a:p>
            <a:r>
              <a:rPr lang="en-US" dirty="0" smtClean="0"/>
              <a:t>Population review</a:t>
            </a:r>
          </a:p>
          <a:p>
            <a:r>
              <a:rPr lang="en-US" dirty="0" smtClean="0"/>
              <a:t>Identity for patients and families</a:t>
            </a:r>
          </a:p>
          <a:p>
            <a:r>
              <a:rPr lang="en-US" dirty="0" smtClean="0"/>
              <a:t>Physician + nurse = usual minimum</a:t>
            </a:r>
            <a:endParaRPr lang="en-US" dirty="0"/>
          </a:p>
        </p:txBody>
      </p:sp>
    </p:spTree>
    <p:extLst>
      <p:ext uri="{BB962C8B-B14F-4D97-AF65-F5344CB8AC3E}">
        <p14:creationId xmlns:p14="http://schemas.microsoft.com/office/powerpoint/2010/main" val="336801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tasks</a:t>
            </a:r>
            <a:endParaRPr lang="en-US" dirty="0"/>
          </a:p>
        </p:txBody>
      </p:sp>
      <p:sp>
        <p:nvSpPr>
          <p:cNvPr id="3" name="Content Placeholder 2"/>
          <p:cNvSpPr>
            <a:spLocks noGrp="1"/>
          </p:cNvSpPr>
          <p:nvPr>
            <p:ph idx="1"/>
          </p:nvPr>
        </p:nvSpPr>
        <p:spPr/>
        <p:txBody>
          <a:bodyPr/>
          <a:lstStyle/>
          <a:p>
            <a:r>
              <a:rPr lang="en-US" dirty="0" smtClean="0"/>
              <a:t>Data review</a:t>
            </a:r>
          </a:p>
          <a:p>
            <a:r>
              <a:rPr lang="en-US" dirty="0" smtClean="0"/>
              <a:t>Huddles</a:t>
            </a:r>
          </a:p>
          <a:p>
            <a:r>
              <a:rPr lang="en-US" dirty="0" smtClean="0"/>
              <a:t>Protected time</a:t>
            </a:r>
          </a:p>
          <a:p>
            <a:r>
              <a:rPr lang="en-US" dirty="0" smtClean="0"/>
              <a:t>Action steps</a:t>
            </a:r>
          </a:p>
          <a:p>
            <a:pPr lvl="1"/>
            <a:r>
              <a:rPr lang="en-US" dirty="0" smtClean="0"/>
              <a:t>Processes</a:t>
            </a:r>
            <a:endParaRPr lang="en-US" dirty="0"/>
          </a:p>
        </p:txBody>
      </p:sp>
    </p:spTree>
    <p:extLst>
      <p:ext uri="{BB962C8B-B14F-4D97-AF65-F5344CB8AC3E}">
        <p14:creationId xmlns:p14="http://schemas.microsoft.com/office/powerpoint/2010/main" val="101452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a:t>Team member requirements</a:t>
            </a:r>
          </a:p>
        </p:txBody>
      </p:sp>
      <p:sp>
        <p:nvSpPr>
          <p:cNvPr id="8194" name="Rectangle 3"/>
          <p:cNvSpPr>
            <a:spLocks noGrp="1" noChangeArrowheads="1"/>
          </p:cNvSpPr>
          <p:nvPr>
            <p:ph idx="1"/>
          </p:nvPr>
        </p:nvSpPr>
        <p:spPr>
          <a:xfrm>
            <a:off x="457200" y="1524000"/>
            <a:ext cx="8229600" cy="4602163"/>
          </a:xfrm>
        </p:spPr>
        <p:txBody>
          <a:bodyPr/>
          <a:lstStyle/>
          <a:p>
            <a:r>
              <a:rPr lang="en-US">
                <a:latin typeface="Calibri" charset="0"/>
                <a:ea typeface="ＭＳ Ｐゴシック" charset="0"/>
                <a:cs typeface="ＭＳ Ｐゴシック" charset="0"/>
              </a:rPr>
              <a:t>Right mix of skills</a:t>
            </a:r>
          </a:p>
          <a:p>
            <a:pPr lvl="1"/>
            <a:r>
              <a:rPr lang="en-US">
                <a:latin typeface="Calibri" charset="0"/>
                <a:ea typeface="ＭＳ Ｐゴシック" charset="0"/>
              </a:rPr>
              <a:t>Technical or functional expertise</a:t>
            </a:r>
          </a:p>
          <a:p>
            <a:pPr lvl="1"/>
            <a:r>
              <a:rPr lang="en-US">
                <a:latin typeface="Calibri" charset="0"/>
                <a:ea typeface="ＭＳ Ｐゴシック" charset="0"/>
              </a:rPr>
              <a:t>Problem solving and decision-making skills</a:t>
            </a:r>
          </a:p>
          <a:p>
            <a:pPr lvl="1"/>
            <a:r>
              <a:rPr lang="en-US">
                <a:latin typeface="Calibri" charset="0"/>
                <a:ea typeface="ＭＳ Ｐゴシック" charset="0"/>
              </a:rPr>
              <a:t>Interpersonal skills</a:t>
            </a:r>
          </a:p>
          <a:p>
            <a:r>
              <a:rPr lang="en-US">
                <a:latin typeface="Calibri" charset="0"/>
                <a:ea typeface="ＭＳ Ｐゴシック" charset="0"/>
                <a:cs typeface="ＭＳ Ｐゴシック" charset="0"/>
              </a:rPr>
              <a:t>Skills can be developed</a:t>
            </a:r>
          </a:p>
        </p:txBody>
      </p:sp>
      <p:sp>
        <p:nvSpPr>
          <p:cNvPr id="20484" name="Rectangle 4"/>
          <p:cNvSpPr>
            <a:spLocks noChangeArrowheads="1"/>
          </p:cNvSpPr>
          <p:nvPr/>
        </p:nvSpPr>
        <p:spPr bwMode="auto">
          <a:xfrm>
            <a:off x="457200" y="5486400"/>
            <a:ext cx="4657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dirty="0" err="1">
                <a:latin typeface="Arial" charset="0"/>
                <a:cs typeface="+mn-cs"/>
              </a:rPr>
              <a:t>Katzenbach</a:t>
            </a:r>
            <a:r>
              <a:rPr lang="en-US" sz="1600" dirty="0">
                <a:latin typeface="Arial" charset="0"/>
                <a:cs typeface="+mn-cs"/>
              </a:rPr>
              <a:t> and Smith, </a:t>
            </a:r>
            <a:r>
              <a:rPr lang="ja-JP" altLang="en-US" sz="1600" dirty="0">
                <a:latin typeface="Arial"/>
                <a:cs typeface="+mn-cs"/>
              </a:rPr>
              <a:t>“</a:t>
            </a:r>
            <a:r>
              <a:rPr lang="en-US" sz="1600" dirty="0">
                <a:latin typeface="Arial" charset="0"/>
                <a:cs typeface="+mn-cs"/>
              </a:rPr>
              <a:t>The Discipline of Teams</a:t>
            </a:r>
            <a:r>
              <a:rPr lang="ja-JP" altLang="en-US" sz="1600" dirty="0">
                <a:latin typeface="Arial"/>
                <a:cs typeface="+mn-cs"/>
              </a:rPr>
              <a:t>”</a:t>
            </a:r>
            <a:endParaRPr lang="en-US" sz="1600" dirty="0">
              <a:latin typeface="Arial" charset="0"/>
              <a:cs typeface="+mn-cs"/>
            </a:endParaRPr>
          </a:p>
        </p:txBody>
      </p:sp>
    </p:spTree>
    <p:extLst>
      <p:ext uri="{BB962C8B-B14F-4D97-AF65-F5344CB8AC3E}">
        <p14:creationId xmlns:p14="http://schemas.microsoft.com/office/powerpoint/2010/main" val="84410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a:t>Being an effective team player</a:t>
            </a:r>
          </a:p>
        </p:txBody>
      </p:sp>
      <p:sp>
        <p:nvSpPr>
          <p:cNvPr id="9219" name="Rectangle 3"/>
          <p:cNvSpPr>
            <a:spLocks noGrp="1" noChangeArrowheads="1"/>
          </p:cNvSpPr>
          <p:nvPr>
            <p:ph idx="1"/>
          </p:nvPr>
        </p:nvSpPr>
        <p:spPr>
          <a:xfrm>
            <a:off x="457200" y="1524000"/>
            <a:ext cx="8229600" cy="4602163"/>
          </a:xfrm>
        </p:spPr>
        <p:txBody>
          <a:bodyPr/>
          <a:lstStyle/>
          <a:p>
            <a:r>
              <a:rPr lang="en-US">
                <a:latin typeface="Calibri" charset="0"/>
                <a:ea typeface="ＭＳ Ｐゴシック" charset="0"/>
                <a:cs typeface="ＭＳ Ｐゴシック" charset="0"/>
              </a:rPr>
              <a:t>Prepare</a:t>
            </a:r>
          </a:p>
          <a:p>
            <a:r>
              <a:rPr lang="en-US">
                <a:latin typeface="Calibri" charset="0"/>
                <a:ea typeface="ＭＳ Ｐゴシック" charset="0"/>
                <a:cs typeface="ＭＳ Ｐゴシック" charset="0"/>
              </a:rPr>
              <a:t>Actively participate</a:t>
            </a:r>
          </a:p>
          <a:p>
            <a:r>
              <a:rPr lang="en-US">
                <a:latin typeface="Calibri" charset="0"/>
                <a:ea typeface="ＭＳ Ｐゴシック" charset="0"/>
                <a:cs typeface="ＭＳ Ｐゴシック" charset="0"/>
              </a:rPr>
              <a:t>Keep your promises</a:t>
            </a:r>
          </a:p>
          <a:p>
            <a:r>
              <a:rPr lang="en-US">
                <a:latin typeface="Calibri" charset="0"/>
                <a:ea typeface="ＭＳ Ｐゴシック" charset="0"/>
                <a:cs typeface="ＭＳ Ｐゴシック" charset="0"/>
              </a:rPr>
              <a:t>Keep a positive public persona</a:t>
            </a:r>
          </a:p>
          <a:p>
            <a:r>
              <a:rPr lang="en-US">
                <a:latin typeface="Calibri" charset="0"/>
                <a:ea typeface="ＭＳ Ｐゴシック" charset="0"/>
                <a:cs typeface="ＭＳ Ｐゴシック" charset="0"/>
              </a:rPr>
              <a:t>Pick your battles</a:t>
            </a:r>
          </a:p>
          <a:p>
            <a:r>
              <a:rPr lang="en-US">
                <a:latin typeface="Calibri" charset="0"/>
                <a:ea typeface="ＭＳ Ｐゴシック" charset="0"/>
                <a:cs typeface="ＭＳ Ｐゴシック" charset="0"/>
              </a:rPr>
              <a:t>Be honest and diplomatic</a:t>
            </a:r>
          </a:p>
        </p:txBody>
      </p:sp>
      <p:sp>
        <p:nvSpPr>
          <p:cNvPr id="9220" name="Text Box 4"/>
          <p:cNvSpPr txBox="1">
            <a:spLocks noChangeArrowheads="1"/>
          </p:cNvSpPr>
          <p:nvPr/>
        </p:nvSpPr>
        <p:spPr bwMode="auto">
          <a:xfrm>
            <a:off x="685800" y="5638800"/>
            <a:ext cx="3390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Arial" charset="0"/>
                <a:cs typeface="+mn-cs"/>
              </a:rPr>
              <a:t>McKenna and Pugno; Kennedy MM</a:t>
            </a:r>
          </a:p>
        </p:txBody>
      </p:sp>
    </p:spTree>
    <p:extLst>
      <p:ext uri="{BB962C8B-B14F-4D97-AF65-F5344CB8AC3E}">
        <p14:creationId xmlns:p14="http://schemas.microsoft.com/office/powerpoint/2010/main" val="593822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a:t>Collaboration and teamwork</a:t>
            </a:r>
          </a:p>
        </p:txBody>
      </p:sp>
      <p:sp>
        <p:nvSpPr>
          <p:cNvPr id="15363" name="Rectangle 3"/>
          <p:cNvSpPr>
            <a:spLocks noGrp="1" noChangeArrowheads="1"/>
          </p:cNvSpPr>
          <p:nvPr>
            <p:ph idx="1"/>
          </p:nvPr>
        </p:nvSpPr>
        <p:spPr>
          <a:xfrm>
            <a:off x="457200" y="1524000"/>
            <a:ext cx="8229600" cy="4602163"/>
          </a:xfrm>
        </p:spPr>
        <p:txBody>
          <a:bodyPr/>
          <a:lstStyle/>
          <a:p>
            <a:r>
              <a:rPr lang="en-US" sz="2800">
                <a:latin typeface="Calibri" charset="0"/>
                <a:ea typeface="ＭＳ Ｐゴシック" charset="0"/>
                <a:cs typeface="ＭＳ Ｐゴシック" charset="0"/>
              </a:rPr>
              <a:t>Engage others to work together</a:t>
            </a:r>
          </a:p>
          <a:p>
            <a:pPr lvl="1"/>
            <a:r>
              <a:rPr lang="en-US" sz="2400">
                <a:latin typeface="Calibri" charset="0"/>
                <a:ea typeface="ＭＳ Ｐゴシック" charset="0"/>
              </a:rPr>
              <a:t>Use language that draws others in</a:t>
            </a:r>
          </a:p>
          <a:p>
            <a:pPr lvl="1"/>
            <a:r>
              <a:rPr lang="en-US" sz="2400">
                <a:latin typeface="Calibri" charset="0"/>
                <a:ea typeface="ＭＳ Ｐゴシック" charset="0"/>
              </a:rPr>
              <a:t>Find common ground for mutual benefit</a:t>
            </a:r>
          </a:p>
          <a:p>
            <a:pPr lvl="1"/>
            <a:r>
              <a:rPr lang="en-US" sz="2400">
                <a:latin typeface="Calibri" charset="0"/>
                <a:ea typeface="ＭＳ Ｐゴシック" charset="0"/>
              </a:rPr>
              <a:t>Conflict management</a:t>
            </a:r>
          </a:p>
          <a:p>
            <a:r>
              <a:rPr lang="en-US" sz="2800">
                <a:latin typeface="Calibri" charset="0"/>
                <a:ea typeface="ＭＳ Ｐゴシック" charset="0"/>
                <a:cs typeface="ＭＳ Ｐゴシック" charset="0"/>
              </a:rPr>
              <a:t>Beware of pitfalls</a:t>
            </a:r>
          </a:p>
          <a:p>
            <a:pPr lvl="1"/>
            <a:r>
              <a:rPr lang="en-US" sz="2400">
                <a:latin typeface="Calibri" charset="0"/>
                <a:ea typeface="ＭＳ Ｐゴシック" charset="0"/>
              </a:rPr>
              <a:t>Ego trap--</a:t>
            </a:r>
            <a:r>
              <a:rPr lang="ja-JP" altLang="en-US" sz="2400">
                <a:latin typeface="Arial" charset="0"/>
                <a:ea typeface="ＭＳ Ｐゴシック" charset="0"/>
              </a:rPr>
              <a:t>”</a:t>
            </a:r>
            <a:r>
              <a:rPr lang="en-US" altLang="ja-JP" sz="2400">
                <a:latin typeface="Calibri" charset="0"/>
                <a:ea typeface="ＭＳ Ｐゴシック" charset="0"/>
              </a:rPr>
              <a:t>always know best</a:t>
            </a:r>
            <a:r>
              <a:rPr lang="ja-JP" altLang="en-US" sz="2400">
                <a:latin typeface="Arial" charset="0"/>
                <a:ea typeface="ＭＳ Ｐゴシック" charset="0"/>
              </a:rPr>
              <a:t>”</a:t>
            </a:r>
            <a:endParaRPr lang="en-US" altLang="ja-JP" sz="2400">
              <a:latin typeface="Calibri" charset="0"/>
              <a:ea typeface="ＭＳ Ｐゴシック" charset="0"/>
            </a:endParaRPr>
          </a:p>
          <a:p>
            <a:pPr lvl="1"/>
            <a:r>
              <a:rPr lang="en-US" sz="2400">
                <a:latin typeface="Calibri" charset="0"/>
                <a:ea typeface="ＭＳ Ｐゴシック" charset="0"/>
              </a:rPr>
              <a:t>Self-promotion</a:t>
            </a:r>
          </a:p>
          <a:p>
            <a:pPr lvl="1"/>
            <a:r>
              <a:rPr lang="en-US" sz="2400">
                <a:latin typeface="Calibri" charset="0"/>
                <a:ea typeface="ＭＳ Ｐゴシック" charset="0"/>
              </a:rPr>
              <a:t>Inattentive listening </a:t>
            </a:r>
            <a:r>
              <a:rPr lang="en-US" sz="2400" b="1">
                <a:latin typeface="Calibri" charset="0"/>
                <a:ea typeface="ＭＳ Ｐゴシック" charset="0"/>
              </a:rPr>
              <a:t>(exercise)</a:t>
            </a:r>
            <a:endParaRPr lang="en-US" sz="2400">
              <a:latin typeface="Calibri" charset="0"/>
              <a:ea typeface="ＭＳ Ｐゴシック" charset="0"/>
            </a:endParaRPr>
          </a:p>
          <a:p>
            <a:pPr lvl="1"/>
            <a:r>
              <a:rPr lang="en-US" sz="2400">
                <a:latin typeface="Calibri" charset="0"/>
                <a:ea typeface="ＭＳ Ｐゴシック" charset="0"/>
              </a:rPr>
              <a:t>Insufficient personal interaction</a:t>
            </a:r>
          </a:p>
        </p:txBody>
      </p:sp>
      <p:sp>
        <p:nvSpPr>
          <p:cNvPr id="15364" name="Rectangle 4"/>
          <p:cNvSpPr>
            <a:spLocks noChangeArrowheads="1"/>
          </p:cNvSpPr>
          <p:nvPr/>
        </p:nvSpPr>
        <p:spPr bwMode="auto">
          <a:xfrm>
            <a:off x="381000" y="5638800"/>
            <a:ext cx="208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dirty="0">
                <a:latin typeface="Arial" charset="0"/>
                <a:cs typeface="+mn-cs"/>
              </a:rPr>
              <a:t>McKenna and </a:t>
            </a:r>
            <a:r>
              <a:rPr lang="en-US" sz="1600" dirty="0" err="1">
                <a:latin typeface="Arial" charset="0"/>
                <a:cs typeface="+mn-cs"/>
              </a:rPr>
              <a:t>Pugno</a:t>
            </a:r>
            <a:endParaRPr lang="en-US" sz="1600" dirty="0">
              <a:latin typeface="Arial" charset="0"/>
              <a:cs typeface="+mn-cs"/>
            </a:endParaRPr>
          </a:p>
        </p:txBody>
      </p:sp>
    </p:spTree>
    <p:extLst>
      <p:ext uri="{BB962C8B-B14F-4D97-AF65-F5344CB8AC3E}">
        <p14:creationId xmlns:p14="http://schemas.microsoft.com/office/powerpoint/2010/main" val="246252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53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3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53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36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52400"/>
            <a:ext cx="7793038" cy="1455738"/>
          </a:xfrm>
        </p:spPr>
        <p:txBody>
          <a:bodyPr/>
          <a:lstStyle/>
          <a:p>
            <a:pPr>
              <a:defRPr/>
            </a:pPr>
            <a:r>
              <a:rPr lang="en-US" sz="3200" dirty="0"/>
              <a:t>Building team performance as a team leader</a:t>
            </a:r>
          </a:p>
        </p:txBody>
      </p:sp>
      <p:sp>
        <p:nvSpPr>
          <p:cNvPr id="13315" name="Rectangle 3"/>
          <p:cNvSpPr>
            <a:spLocks noGrp="1" noChangeArrowheads="1"/>
          </p:cNvSpPr>
          <p:nvPr>
            <p:ph idx="1"/>
          </p:nvPr>
        </p:nvSpPr>
        <p:spPr>
          <a:xfrm>
            <a:off x="533400" y="1752600"/>
            <a:ext cx="7964488" cy="4114800"/>
          </a:xfrm>
        </p:spPr>
        <p:txBody>
          <a:bodyPr/>
          <a:lstStyle/>
          <a:p>
            <a:r>
              <a:rPr lang="en-US" sz="2400">
                <a:latin typeface="Calibri" charset="0"/>
                <a:ea typeface="ＭＳ Ｐゴシック" charset="0"/>
                <a:cs typeface="ＭＳ Ｐゴシック" charset="0"/>
              </a:rPr>
              <a:t>Establish urgency, performance standards, and direction, with compelling context</a:t>
            </a:r>
          </a:p>
          <a:p>
            <a:r>
              <a:rPr lang="en-US" sz="2400">
                <a:latin typeface="Calibri" charset="0"/>
                <a:ea typeface="ＭＳ Ｐゴシック" charset="0"/>
                <a:cs typeface="ＭＳ Ｐゴシック" charset="0"/>
              </a:rPr>
              <a:t>Select members for skill and skill</a:t>
            </a:r>
            <a:r>
              <a:rPr lang="en-US" sz="2400" b="1">
                <a:latin typeface="Calibri" charset="0"/>
                <a:ea typeface="ＭＳ Ｐゴシック" charset="0"/>
                <a:cs typeface="ＭＳ Ｐゴシック" charset="0"/>
              </a:rPr>
              <a:t> potential</a:t>
            </a:r>
            <a:endParaRPr lang="en-US" sz="2400">
              <a:latin typeface="Calibri" charset="0"/>
              <a:ea typeface="ＭＳ Ｐゴシック" charset="0"/>
              <a:cs typeface="ＭＳ Ｐゴシック" charset="0"/>
            </a:endParaRPr>
          </a:p>
          <a:p>
            <a:r>
              <a:rPr lang="en-US" sz="2400">
                <a:latin typeface="Calibri" charset="0"/>
                <a:ea typeface="ＭＳ Ｐゴシック" charset="0"/>
                <a:cs typeface="ＭＳ Ｐゴシック" charset="0"/>
              </a:rPr>
              <a:t>Pay particular attention to first meetings</a:t>
            </a:r>
          </a:p>
          <a:p>
            <a:r>
              <a:rPr lang="en-US" sz="2400">
                <a:latin typeface="Calibri" charset="0"/>
                <a:ea typeface="ＭＳ Ｐゴシック" charset="0"/>
                <a:cs typeface="ＭＳ Ｐゴシック" charset="0"/>
              </a:rPr>
              <a:t>Set clear rules of behavior</a:t>
            </a:r>
          </a:p>
          <a:p>
            <a:r>
              <a:rPr lang="en-US" sz="2400">
                <a:latin typeface="Calibri" charset="0"/>
                <a:ea typeface="ＭＳ Ｐゴシック" charset="0"/>
                <a:cs typeface="ＭＳ Ｐゴシック" charset="0"/>
              </a:rPr>
              <a:t>Set goals</a:t>
            </a:r>
          </a:p>
          <a:p>
            <a:r>
              <a:rPr lang="en-US" sz="2400">
                <a:latin typeface="Calibri" charset="0"/>
                <a:ea typeface="ＭＳ Ｐゴシック" charset="0"/>
                <a:cs typeface="ＭＳ Ｐゴシック" charset="0"/>
              </a:rPr>
              <a:t>Challenge the group with fresh facts and information</a:t>
            </a:r>
          </a:p>
          <a:p>
            <a:r>
              <a:rPr lang="en-US" sz="2400">
                <a:latin typeface="Calibri" charset="0"/>
                <a:ea typeface="ＭＳ Ｐゴシック" charset="0"/>
                <a:cs typeface="ＭＳ Ｐゴシック" charset="0"/>
              </a:rPr>
              <a:t>Spend lots of time together</a:t>
            </a:r>
          </a:p>
          <a:p>
            <a:r>
              <a:rPr lang="en-US" sz="2400">
                <a:latin typeface="Calibri" charset="0"/>
                <a:ea typeface="ＭＳ Ｐゴシック" charset="0"/>
                <a:cs typeface="ＭＳ Ｐゴシック" charset="0"/>
              </a:rPr>
              <a:t>Positive feedback, recognition, and reward</a:t>
            </a:r>
            <a:endParaRPr lang="en-US" sz="2800">
              <a:latin typeface="Calibri" charset="0"/>
              <a:ea typeface="ＭＳ Ｐゴシック" charset="0"/>
              <a:cs typeface="ＭＳ Ｐゴシック" charset="0"/>
            </a:endParaRPr>
          </a:p>
        </p:txBody>
      </p:sp>
      <p:sp>
        <p:nvSpPr>
          <p:cNvPr id="13316" name="Text Box 4"/>
          <p:cNvSpPr txBox="1">
            <a:spLocks noChangeArrowheads="1"/>
          </p:cNvSpPr>
          <p:nvPr/>
        </p:nvSpPr>
        <p:spPr bwMode="auto">
          <a:xfrm>
            <a:off x="304800" y="5867400"/>
            <a:ext cx="4657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dirty="0" err="1">
                <a:latin typeface="Arial" charset="0"/>
                <a:cs typeface="+mn-cs"/>
              </a:rPr>
              <a:t>Katzenbach</a:t>
            </a:r>
            <a:r>
              <a:rPr lang="en-US" sz="1600" dirty="0">
                <a:latin typeface="Arial" charset="0"/>
                <a:cs typeface="+mn-cs"/>
              </a:rPr>
              <a:t> and Smith, </a:t>
            </a:r>
            <a:r>
              <a:rPr lang="ja-JP" altLang="en-US" sz="1600" dirty="0">
                <a:latin typeface="Arial"/>
                <a:cs typeface="+mn-cs"/>
              </a:rPr>
              <a:t>“</a:t>
            </a:r>
            <a:r>
              <a:rPr lang="en-US" sz="1600" dirty="0">
                <a:latin typeface="Arial" charset="0"/>
                <a:cs typeface="+mn-cs"/>
              </a:rPr>
              <a:t>The Discipline of Teams</a:t>
            </a:r>
            <a:r>
              <a:rPr lang="ja-JP" altLang="en-US" sz="1600" dirty="0">
                <a:latin typeface="Arial"/>
                <a:cs typeface="+mn-cs"/>
              </a:rPr>
              <a:t>”</a:t>
            </a:r>
            <a:endParaRPr lang="en-US" sz="1600" dirty="0">
              <a:latin typeface="Arial" charset="0"/>
              <a:cs typeface="+mn-cs"/>
            </a:endParaRPr>
          </a:p>
        </p:txBody>
      </p:sp>
    </p:spTree>
    <p:extLst>
      <p:ext uri="{BB962C8B-B14F-4D97-AF65-F5344CB8AC3E}">
        <p14:creationId xmlns:p14="http://schemas.microsoft.com/office/powerpoint/2010/main" val="322560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a:bodyPr>
          <a:lstStyle/>
          <a:p>
            <a:r>
              <a:rPr lang="en-US" dirty="0" smtClean="0"/>
              <a:t>Support provided by Arkansas Medicaid</a:t>
            </a:r>
          </a:p>
        </p:txBody>
      </p:sp>
    </p:spTree>
    <p:extLst>
      <p:ext uri="{BB962C8B-B14F-4D97-AF65-F5344CB8AC3E}">
        <p14:creationId xmlns:p14="http://schemas.microsoft.com/office/powerpoint/2010/main" val="4238976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962399"/>
          </a:xfrm>
        </p:spPr>
        <p:txBody>
          <a:bodyPr>
            <a:normAutofit/>
          </a:bodyPr>
          <a:lstStyle/>
          <a:p>
            <a:r>
              <a:rPr lang="en-US" dirty="0" smtClean="0"/>
              <a:t>Conway Children’s Clinic</a:t>
            </a:r>
            <a:br>
              <a:rPr lang="en-US" dirty="0" smtClean="0"/>
            </a:br>
            <a:r>
              <a:rPr lang="en-US" dirty="0" smtClean="0"/>
              <a:t>Staff Roles/Teams</a:t>
            </a:r>
            <a:br>
              <a:rPr lang="en-US" dirty="0" smtClean="0"/>
            </a:br>
            <a:r>
              <a:rPr lang="en-US" dirty="0" smtClean="0"/>
              <a:t>May 19, 2015</a:t>
            </a:r>
            <a:endParaRPr lang="en-US" dirty="0"/>
          </a:p>
        </p:txBody>
      </p:sp>
      <p:sp>
        <p:nvSpPr>
          <p:cNvPr id="3" name="Subtitle 2"/>
          <p:cNvSpPr>
            <a:spLocks noGrp="1"/>
          </p:cNvSpPr>
          <p:nvPr>
            <p:ph type="subTitle" idx="1"/>
          </p:nvPr>
        </p:nvSpPr>
        <p:spPr>
          <a:xfrm>
            <a:off x="1371600" y="5562600"/>
            <a:ext cx="5715000" cy="76200"/>
          </a:xfrm>
        </p:spPr>
        <p:txBody>
          <a:bodyPr>
            <a:normAutofit fontScale="25000" lnSpcReduction="20000"/>
          </a:bodyPr>
          <a:lstStyle/>
          <a:p>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419736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PCMH Executive Committee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1200" dirty="0" smtClean="0"/>
              <a:t>Subdivide PCMH patients into disease categories.  List providers, location, dates of scheduled visits, and proposed visits.</a:t>
            </a:r>
          </a:p>
          <a:p>
            <a:r>
              <a:rPr lang="en-US" sz="1200" dirty="0" smtClean="0"/>
              <a:t>Make sure all patients have a PCMH flag in Greenway</a:t>
            </a:r>
          </a:p>
          <a:p>
            <a:r>
              <a:rPr lang="en-US" sz="1200" dirty="0" smtClean="0"/>
              <a:t>Request staff scans all correspondence from a specialty clinic received in the last year.</a:t>
            </a:r>
          </a:p>
          <a:p>
            <a:r>
              <a:rPr lang="en-US" sz="1200" dirty="0" smtClean="0"/>
              <a:t>Make sure each patient has an e-mail address in the chart.</a:t>
            </a:r>
          </a:p>
          <a:p>
            <a:r>
              <a:rPr lang="en-US" sz="1200" dirty="0" smtClean="0"/>
              <a:t>Make sure a school and/or daycare is listed in the chart with email address.  This is noted in the facesheet under the social history.</a:t>
            </a:r>
          </a:p>
          <a:p>
            <a:r>
              <a:rPr lang="en-US" sz="1200" dirty="0" smtClean="0"/>
              <a:t>Within clinical alerts: document the name of all specialty clinic(s) and doctor(s) and dates of next appointments if available.</a:t>
            </a:r>
          </a:p>
          <a:p>
            <a:r>
              <a:rPr lang="en-US" sz="1200" dirty="0" smtClean="0"/>
              <a:t>On the facesheet, add the appropriate diagnoses to the problem list.  Specific details can be added under each diagnosis.  I suggest sticking to the main diagnoses (if the provider wants to add subsequent diagnoses let that be their choice, since they are going to be responsible for addressing each problem in their progress note).</a:t>
            </a:r>
          </a:p>
          <a:p>
            <a:r>
              <a:rPr lang="en-US" sz="1200" dirty="0" smtClean="0"/>
              <a:t>Update the medication list.</a:t>
            </a:r>
          </a:p>
          <a:p>
            <a:r>
              <a:rPr lang="en-US" sz="1200" dirty="0" smtClean="0"/>
              <a:t>Institute a mechanism where we can identify future PCMH patients.</a:t>
            </a:r>
          </a:p>
          <a:p>
            <a:r>
              <a:rPr lang="en-US" sz="1200" dirty="0" smtClean="0"/>
              <a:t>Consideration of future PCMH patient categories include GYN/ Depo-Provera, acne, migraine/headache, others?</a:t>
            </a:r>
          </a:p>
          <a:p>
            <a:r>
              <a:rPr lang="en-US" sz="1200" dirty="0" smtClean="0"/>
              <a:t>Current PCMH progress note and H &amp; P templates include mental health, asthma, WCC, and obesity.  In correspondence, there is an asthma action plan.  In the quick note category here is a template-the asthma control test that can stand-alone or used along with an asthma template.  There is also a quick note-mealtime rules for toddlers and children, which can be used as a stand-alone handout or merged with a WCC template and with some additions, can be used for many feeding problems.</a:t>
            </a:r>
          </a:p>
          <a:p>
            <a:r>
              <a:rPr lang="en-US" sz="1200" dirty="0" smtClean="0"/>
              <a:t>Future planned templates include a Down's syndrome quick note that can be merged with a WCC and address age-appropriate plans.</a:t>
            </a:r>
          </a:p>
          <a:p>
            <a:r>
              <a:rPr lang="en-US" sz="1200" dirty="0" smtClean="0"/>
              <a:t>My plans is also to update our WCC templates to include age-appropriate AAP guidelines for lab and developmental screening.</a:t>
            </a:r>
          </a:p>
          <a:p>
            <a:pPr marL="0" indent="0">
              <a:buNone/>
            </a:pPr>
            <a:endParaRPr lang="en-US" sz="1200" dirty="0"/>
          </a:p>
        </p:txBody>
      </p:sp>
    </p:spTree>
    <p:extLst>
      <p:ext uri="{BB962C8B-B14F-4D97-AF65-F5344CB8AC3E}">
        <p14:creationId xmlns:p14="http://schemas.microsoft.com/office/powerpoint/2010/main" val="1459454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PCMH teams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Dr. Killingsworth:  Kerrie/Lee Ann</a:t>
            </a:r>
          </a:p>
          <a:p>
            <a:r>
              <a:rPr lang="en-US" sz="2800" dirty="0" smtClean="0"/>
              <a:t>Dr. Holland:  Tammy/Maria</a:t>
            </a:r>
          </a:p>
          <a:p>
            <a:r>
              <a:rPr lang="en-US" sz="2800" dirty="0" smtClean="0"/>
              <a:t>Dr. Michaels:  Wendi/Cameria/Madison</a:t>
            </a:r>
          </a:p>
          <a:p>
            <a:r>
              <a:rPr lang="en-US" sz="2800" dirty="0" smtClean="0"/>
              <a:t>Dr. Sutherland:  Brooklyn/Jody</a:t>
            </a:r>
          </a:p>
          <a:p>
            <a:r>
              <a:rPr lang="en-US" sz="2800" dirty="0" smtClean="0"/>
              <a:t>Dr. Staley:  Randa/Cameria/Kristen</a:t>
            </a:r>
          </a:p>
          <a:p>
            <a:r>
              <a:rPr lang="en-US" sz="2800" dirty="0" smtClean="0"/>
              <a:t>Debbi Wingfield:  Chelsea/Melanie</a:t>
            </a:r>
          </a:p>
          <a:p>
            <a:r>
              <a:rPr lang="en-US" sz="2800" dirty="0" smtClean="0"/>
              <a:t>Misty Birdwell:  Erika/Tanya</a:t>
            </a:r>
          </a:p>
          <a:p>
            <a:r>
              <a:rPr lang="en-US" sz="2800" dirty="0" smtClean="0"/>
              <a:t>Lisa Martin:  Tori/Madison</a:t>
            </a:r>
          </a:p>
          <a:p>
            <a:r>
              <a:rPr lang="en-US" sz="2800" dirty="0" smtClean="0"/>
              <a:t>Kirsten Kravitz:  Amanda/Jody</a:t>
            </a:r>
          </a:p>
        </p:txBody>
      </p:sp>
    </p:spTree>
    <p:extLst>
      <p:ext uri="{BB962C8B-B14F-4D97-AF65-F5344CB8AC3E}">
        <p14:creationId xmlns:p14="http://schemas.microsoft.com/office/powerpoint/2010/main" val="3799024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Job description: Front staff</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1200" dirty="0" smtClean="0"/>
              <a:t>Maintain an up-to-date list of your provider’s PCMH patients.  You may customize this list to your specifications.</a:t>
            </a:r>
          </a:p>
          <a:p>
            <a:r>
              <a:rPr lang="en-US" sz="1200" dirty="0" smtClean="0"/>
              <a:t>Keep track of needed appointments.  PCMH patients must have a yearly WCC and problem driven encounters at least every 6 months.  This my occur more often depending on the severity of the problem or other factors.  It is your responsibility to arrange timely appointments while also allowing adequate time for the visits.  You should coordinate appointments with your nurse and provider.</a:t>
            </a:r>
          </a:p>
          <a:p>
            <a:r>
              <a:rPr lang="en-US" sz="1200" dirty="0" smtClean="0"/>
              <a:t>Devise a system to notify patients of needed appointments.  </a:t>
            </a:r>
          </a:p>
          <a:p>
            <a:r>
              <a:rPr lang="en-US" sz="1200" dirty="0" smtClean="0"/>
              <a:t>Within patients flags, you will document notification of placement in a PCMH.  In addition, you will document attempts to schedule appointments, etc.  </a:t>
            </a:r>
          </a:p>
          <a:p>
            <a:r>
              <a:rPr lang="en-US" sz="1200" dirty="0" smtClean="0"/>
              <a:t>Make sure all of your patients have a PCMH flag in Greenway.</a:t>
            </a:r>
          </a:p>
          <a:p>
            <a:r>
              <a:rPr lang="en-US" sz="1200" dirty="0" smtClean="0"/>
              <a:t>It is imperative that each patient has an email address within the chart.  Explain that this will become a primary way of providing information or corresponding with the family.  Once the patient portal is in place, we are going to transition our patients to do more things online especially completing paperwork prior to appointments.  We are going to start with our PCMH patients.  This should present a small group to “test the waters” of the patient portal.</a:t>
            </a:r>
          </a:p>
          <a:p>
            <a:r>
              <a:rPr lang="en-US" sz="1200" dirty="0" smtClean="0"/>
              <a:t>Please note each patient’s school, grade, and teacher within the social history on the facesheet.  Remember to update this information at the beginning of each school year or with any changes.  It would also be helpful if you attach a school email or fax number next to the school information.  You will also want to note a child’s daycare or childcare arrangements along with an email address, also within the social history.  </a:t>
            </a:r>
          </a:p>
          <a:p>
            <a:r>
              <a:rPr lang="en-US" sz="1200" dirty="0" smtClean="0"/>
              <a:t>In the near future,  our patient care team (located on the facesheet) will be operational.  We are going to list the name of the specialty clinic where each PCMH patient receives care.  Also, our clinical alerts will be operational.  We will keep track of the most recent PFTs of PCMH asthma patients.</a:t>
            </a:r>
          </a:p>
          <a:p>
            <a:r>
              <a:rPr lang="en-US" sz="1200" dirty="0" smtClean="0"/>
              <a:t>It is your responsibility to scan all correspondence related to the PCMH patient in a timely manner.</a:t>
            </a:r>
          </a:p>
          <a:p>
            <a:r>
              <a:rPr lang="en-US" sz="1200" dirty="0" smtClean="0"/>
              <a:t>Keep the lines of communication open between all your team members and rely on supervisory personnel to help with implementation.</a:t>
            </a:r>
          </a:p>
          <a:p>
            <a:r>
              <a:rPr lang="en-US" sz="1200" dirty="0" smtClean="0"/>
              <a:t>It is our goal to standardize PCMH documentation.</a:t>
            </a:r>
            <a:endParaRPr lang="en-US" sz="1200" dirty="0"/>
          </a:p>
        </p:txBody>
      </p:sp>
    </p:spTree>
    <p:extLst>
      <p:ext uri="{BB962C8B-B14F-4D97-AF65-F5344CB8AC3E}">
        <p14:creationId xmlns:p14="http://schemas.microsoft.com/office/powerpoint/2010/main" val="767964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Flowsheet for PCMH</a:t>
            </a:r>
            <a:endParaRPr lang="en-US" dirty="0"/>
          </a:p>
        </p:txBody>
      </p:sp>
      <p:pic>
        <p:nvPicPr>
          <p:cNvPr id="4" name="Content Placeholder 3" descr="Flowsheet -- Webpage Dialog (Remo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4332"/>
            <a:ext cx="8229600" cy="4457699"/>
          </a:xfrm>
        </p:spPr>
      </p:pic>
    </p:spTree>
    <p:extLst>
      <p:ext uri="{BB962C8B-B14F-4D97-AF65-F5344CB8AC3E}">
        <p14:creationId xmlns:p14="http://schemas.microsoft.com/office/powerpoint/2010/main" val="3166733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Flowsheet for ADHD</a:t>
            </a:r>
            <a:endParaRPr lang="en-US" dirty="0"/>
          </a:p>
        </p:txBody>
      </p:sp>
      <p:pic>
        <p:nvPicPr>
          <p:cNvPr id="4" name="Content Placeholder 3" descr="Flowsheet -- Webpage Dialog (Remo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4332"/>
            <a:ext cx="8229600" cy="4457699"/>
          </a:xfrm>
        </p:spPr>
      </p:pic>
    </p:spTree>
    <p:extLst>
      <p:ext uri="{BB962C8B-B14F-4D97-AF65-F5344CB8AC3E}">
        <p14:creationId xmlns:p14="http://schemas.microsoft.com/office/powerpoint/2010/main" val="2437420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Flowsheet for Asthma</a:t>
            </a:r>
            <a:endParaRPr lang="en-US" dirty="0"/>
          </a:p>
        </p:txBody>
      </p:sp>
      <p:pic>
        <p:nvPicPr>
          <p:cNvPr id="4" name="Content Placeholder 3" descr="Flowsheet -- Webpage Dialog (Remo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4332"/>
            <a:ext cx="8229600" cy="4457699"/>
          </a:xfrm>
        </p:spPr>
      </p:pic>
    </p:spTree>
    <p:extLst>
      <p:ext uri="{BB962C8B-B14F-4D97-AF65-F5344CB8AC3E}">
        <p14:creationId xmlns:p14="http://schemas.microsoft.com/office/powerpoint/2010/main" val="2627322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Flowsheet for Obesity</a:t>
            </a:r>
            <a:endParaRPr lang="en-US" dirty="0"/>
          </a:p>
        </p:txBody>
      </p:sp>
      <p:pic>
        <p:nvPicPr>
          <p:cNvPr id="4" name="Content Placeholder 3" descr="Flowsheet -- Webpage Dialog (Remo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4332"/>
            <a:ext cx="8229600" cy="4457699"/>
          </a:xfrm>
        </p:spPr>
      </p:pic>
    </p:spTree>
    <p:extLst>
      <p:ext uri="{BB962C8B-B14F-4D97-AF65-F5344CB8AC3E}">
        <p14:creationId xmlns:p14="http://schemas.microsoft.com/office/powerpoint/2010/main" val="3534362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Job description: Nursing staff</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r>
              <a:rPr lang="en-US" sz="1200" dirty="0"/>
              <a:t>Maintain an up-to-date list of your provider’s PCMH patients.  You may customize this list to your specifications.</a:t>
            </a:r>
          </a:p>
          <a:p>
            <a:r>
              <a:rPr lang="en-US" sz="1200" dirty="0" smtClean="0"/>
              <a:t>Coordinate appointments with the clerical staff member and your provider.  WCC must occur every year and problem based visits must occur at least every 6 months.  Some patients will be seen much more frequently based on the severity or complexity of their problems.</a:t>
            </a:r>
          </a:p>
          <a:p>
            <a:r>
              <a:rPr lang="en-US" sz="1200" dirty="0" smtClean="0"/>
              <a:t>The clerical staff member will document each PCMH patient’s email address.  This will become the primary way you will correspond with your patient.  Identify where the email address is located within the chart so you can access it.  An option we are exploring is adding some online screening questionnaires such as psychosocial developmental screens for our younger patients, M-CHAT, and Vanderbilt forms.  If this option is implemented the completed screening tools will be located within the EMR, they will be automatically scored and have an associated interpretation and recommendation.</a:t>
            </a:r>
          </a:p>
          <a:p>
            <a:r>
              <a:rPr lang="en-US" sz="1200" dirty="0" smtClean="0"/>
              <a:t>The clerical staff member will also record each patient’s school, grade, teacher, and daycare if applicable within the social history on the facesheet.  This will provide an easy way to correspond with these key people.  Particularly when relaying asthma action plans or checking on the progress of ADHD patients or providing school notes, etc.  </a:t>
            </a:r>
          </a:p>
          <a:p>
            <a:r>
              <a:rPr lang="en-US" sz="1200" dirty="0" smtClean="0"/>
              <a:t>In the near future, our clinical alerts will be operational.  This will help us keep track of items such as flu vaccines for asthma patients and PFTs.  We will also be using the patient care team under the facesheet.  We will list the names of the specialty clinics where each PCMH patient receives care.</a:t>
            </a:r>
          </a:p>
          <a:p>
            <a:r>
              <a:rPr lang="en-US" sz="1200" dirty="0" smtClean="0"/>
              <a:t>One of the nurse’s primary responsibilities is to update the medication list.  Please note the name, strength, dosage, and frequency of use.  Just the name of a medication is not helpful; when you fail to complete the full RX the incomplete medication must be discontinued before it can be recorded correctly.  Do not forget to discontinue medications that have been completed or discontinued and note the reason.  An up-to-date medication list is very important when using a template that has prompts for the patient’s medications.  Coordinate with your provider.</a:t>
            </a:r>
          </a:p>
          <a:p>
            <a:r>
              <a:rPr lang="en-US" sz="1200" dirty="0" smtClean="0"/>
              <a:t>The provider’s primary responsibility is to maintain an up-to-date problem list.  Please work in conjunction with the provider to keep an active problem list.  </a:t>
            </a:r>
          </a:p>
          <a:p>
            <a:r>
              <a:rPr lang="en-US" sz="1200" dirty="0" smtClean="0"/>
              <a:t>Keep lines of communication open between all your team members and rely on supervisory personnel to help with implementation.</a:t>
            </a:r>
          </a:p>
          <a:p>
            <a:r>
              <a:rPr lang="en-US" sz="1200" dirty="0" smtClean="0"/>
              <a:t>It is our goal to standardize PCMH documentation.  Within PCMH, everything will be done the same way.  This allows us to cross over for different people and have all the PCMH guidelines fulfilled correctly.</a:t>
            </a:r>
          </a:p>
          <a:p>
            <a:endParaRPr lang="en-US" sz="1200" dirty="0"/>
          </a:p>
          <a:p>
            <a:endParaRPr lang="en-US" sz="1200" dirty="0"/>
          </a:p>
        </p:txBody>
      </p:sp>
    </p:spTree>
    <p:extLst>
      <p:ext uri="{BB962C8B-B14F-4D97-AF65-F5344CB8AC3E}">
        <p14:creationId xmlns:p14="http://schemas.microsoft.com/office/powerpoint/2010/main" val="408759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Job description:  Provider</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1200" dirty="0" smtClean="0"/>
              <a:t>Maintain an up-to-date list of your PCMH patients.</a:t>
            </a:r>
          </a:p>
          <a:p>
            <a:r>
              <a:rPr lang="en-US" sz="1200" dirty="0" smtClean="0"/>
              <a:t>Each PCMH patient must have a yearly WCC and a problem driven appointment at least every 6 months.  Of course, many patients may need to be seen more frequently.  You should coordinate with your team about the frequency of appointments, length of appointment times, etc.  Remember you can combine a WCC visit with a problem-based visit but adequate time and charting is necessary.</a:t>
            </a:r>
          </a:p>
          <a:p>
            <a:r>
              <a:rPr lang="en-US" sz="1200" dirty="0" smtClean="0"/>
              <a:t>Refer to the list of duties for your other team members.</a:t>
            </a:r>
          </a:p>
          <a:p>
            <a:r>
              <a:rPr lang="en-US" sz="1200" dirty="0" smtClean="0"/>
              <a:t>Keep lines of communication open between team members and supervisory staff.</a:t>
            </a:r>
          </a:p>
          <a:p>
            <a:r>
              <a:rPr lang="en-US" sz="1200" dirty="0" smtClean="0"/>
              <a:t>Work in conjunction with your nurse to update the patient’s medication list.  Don’t forget to discontinue medication from the list if they are no longer in use and document the reason.</a:t>
            </a:r>
          </a:p>
          <a:p>
            <a:r>
              <a:rPr lang="en-US" sz="1200" dirty="0" smtClean="0"/>
              <a:t>Work in conjunction with other team members to update clinical alerts.</a:t>
            </a:r>
          </a:p>
          <a:p>
            <a:r>
              <a:rPr lang="en-US" sz="1200" dirty="0" smtClean="0"/>
              <a:t>One of your primary responsibilities is to keep an up-to-date active problem list.  Remember you must address each active problem within a problem based visit or WCC.  Therefore, it is important that you note if a problem is resolved or inactive so you will not be required to address it within the note.  Work in conjunction with your nurse.  Our expectation is that you will keep an active problem list.</a:t>
            </a:r>
          </a:p>
          <a:p>
            <a:r>
              <a:rPr lang="en-US" sz="1200" dirty="0" smtClean="0"/>
              <a:t>Alert Nikki if you identify a patient that should be included in a future PCMH.  Also, alert Nikki if a patient should be removed from a PCMH.</a:t>
            </a:r>
          </a:p>
          <a:p>
            <a:r>
              <a:rPr lang="en-US" sz="1200" dirty="0" smtClean="0"/>
              <a:t>Documentation is important within PCMH.  Make sure you address each active problem during a WCC or a problem based visit in particular note that a care plan is created or updated.  You must also assess the progress achieved (or not) within each active problem.  Nikki will review each of your PCMH patient’s charts after a visit and will return them to you if they need additional documentation.  </a:t>
            </a:r>
          </a:p>
          <a:p>
            <a:r>
              <a:rPr lang="en-US" sz="1200" dirty="0" smtClean="0"/>
              <a:t>Current available templates include WCC, mental health version 1 and 2 for both new and follow up, asthma, and obesity.  There are asthma action plans, an asthma control test, and mealtime rules for toddlers and children.  Future templates include Down’s syndrome, headache/migraine, and acne.  We are open to other suggestions, and are considering adding Debbi’s Gyn/Depo patients to PCMH.</a:t>
            </a:r>
            <a:endParaRPr lang="en-US" sz="1200" dirty="0"/>
          </a:p>
        </p:txBody>
      </p:sp>
    </p:spTree>
    <p:extLst>
      <p:ext uri="{BB962C8B-B14F-4D97-AF65-F5344CB8AC3E}">
        <p14:creationId xmlns:p14="http://schemas.microsoft.com/office/powerpoint/2010/main" val="10268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us Today</a:t>
            </a:r>
            <a:endParaRPr lang="en-US" dirty="0"/>
          </a:p>
        </p:txBody>
      </p:sp>
      <p:sp>
        <p:nvSpPr>
          <p:cNvPr id="3" name="Content Placeholder 2"/>
          <p:cNvSpPr>
            <a:spLocks noGrp="1"/>
          </p:cNvSpPr>
          <p:nvPr>
            <p:ph idx="1"/>
          </p:nvPr>
        </p:nvSpPr>
        <p:spPr/>
        <p:txBody>
          <a:bodyPr>
            <a:normAutofit/>
          </a:bodyPr>
          <a:lstStyle/>
          <a:p>
            <a:r>
              <a:rPr lang="en-US" dirty="0" smtClean="0"/>
              <a:t>Arkansas AAP Leadership</a:t>
            </a:r>
          </a:p>
          <a:p>
            <a:pPr lvl="1"/>
            <a:r>
              <a:rPr lang="en-US" dirty="0" smtClean="0"/>
              <a:t>Orrin Davis, MD, FAAP- President</a:t>
            </a:r>
          </a:p>
          <a:p>
            <a:pPr lvl="1"/>
            <a:r>
              <a:rPr lang="fi-FI" dirty="0"/>
              <a:t>Dennis Z. Kuo, MD, </a:t>
            </a:r>
            <a:r>
              <a:rPr lang="fi-FI" dirty="0" smtClean="0"/>
              <a:t>MHS- Vice President</a:t>
            </a:r>
            <a:endParaRPr lang="en-US" dirty="0" smtClean="0"/>
          </a:p>
          <a:p>
            <a:pPr lvl="1"/>
            <a:r>
              <a:rPr lang="en-US" dirty="0" smtClean="0"/>
              <a:t>Chad Rodgers, MD, FAAP – Secretary</a:t>
            </a:r>
          </a:p>
          <a:p>
            <a:pPr lvl="1"/>
            <a:r>
              <a:rPr lang="en-US" dirty="0" smtClean="0"/>
              <a:t>Chris </a:t>
            </a:r>
            <a:r>
              <a:rPr lang="en-US" dirty="0" err="1" smtClean="0"/>
              <a:t>Schluterman</a:t>
            </a:r>
            <a:r>
              <a:rPr lang="en-US" dirty="0" smtClean="0"/>
              <a:t>, MD, FAAP - Treasurer</a:t>
            </a:r>
          </a:p>
          <a:p>
            <a:r>
              <a:rPr lang="en-US" dirty="0" smtClean="0"/>
              <a:t>Arkansas AAP staff</a:t>
            </a:r>
          </a:p>
          <a:p>
            <a:pPr lvl="1"/>
            <a:r>
              <a:rPr lang="en-US" dirty="0" smtClean="0"/>
              <a:t>Aimee </a:t>
            </a:r>
            <a:r>
              <a:rPr lang="en-US" dirty="0" err="1" smtClean="0"/>
              <a:t>Olinghouse</a:t>
            </a:r>
            <a:r>
              <a:rPr lang="en-US" dirty="0" smtClean="0"/>
              <a:t>, Executive Director</a:t>
            </a:r>
          </a:p>
          <a:p>
            <a:pPr lvl="1"/>
            <a:r>
              <a:rPr lang="en-US" dirty="0" smtClean="0"/>
              <a:t>Kristen Pfeifer, QI specialist</a:t>
            </a:r>
            <a:endParaRPr lang="en-US" dirty="0"/>
          </a:p>
        </p:txBody>
      </p:sp>
    </p:spTree>
    <p:extLst>
      <p:ext uri="{BB962C8B-B14F-4D97-AF65-F5344CB8AC3E}">
        <p14:creationId xmlns:p14="http://schemas.microsoft.com/office/powerpoint/2010/main" val="4263774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624337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5438"/>
            <a:ext cx="8229600" cy="1143000"/>
          </a:xfrm>
        </p:spPr>
        <p:txBody>
          <a:bodyPr>
            <a:normAutofit fontScale="90000"/>
          </a:bodyPr>
          <a:lstStyle/>
          <a:p>
            <a:r>
              <a:rPr lang="en-US" dirty="0"/>
              <a:t>SHARE Presentation:  Justin </a:t>
            </a:r>
            <a:r>
              <a:rPr lang="en-US" dirty="0" err="1"/>
              <a:t>Villines</a:t>
            </a:r>
            <a:r>
              <a:rPr lang="en-US" dirty="0"/>
              <a:t/>
            </a:r>
            <a:br>
              <a:rPr lang="en-US" dirty="0"/>
            </a:br>
            <a:endParaRPr lang="en-US" dirty="0"/>
          </a:p>
        </p:txBody>
      </p:sp>
    </p:spTree>
    <p:extLst>
      <p:ext uri="{BB962C8B-B14F-4D97-AF65-F5344CB8AC3E}">
        <p14:creationId xmlns:p14="http://schemas.microsoft.com/office/powerpoint/2010/main" val="2920584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7363"/>
            <a:ext cx="8229600" cy="1143000"/>
          </a:xfrm>
        </p:spPr>
        <p:txBody>
          <a:bodyPr>
            <a:normAutofit fontScale="90000"/>
          </a:bodyPr>
          <a:lstStyle/>
          <a:p>
            <a:r>
              <a:rPr lang="en-US" dirty="0"/>
              <a:t>Review of Individual Reports: </a:t>
            </a:r>
            <a:r>
              <a:rPr lang="fi-FI" dirty="0"/>
              <a:t>Dennis Z. Kuo, MD, MHS</a:t>
            </a:r>
            <a:br>
              <a:rPr lang="fi-FI" dirty="0"/>
            </a:br>
            <a:endParaRPr lang="en-US" dirty="0"/>
          </a:p>
        </p:txBody>
      </p:sp>
    </p:spTree>
    <p:extLst>
      <p:ext uri="{BB962C8B-B14F-4D97-AF65-F5344CB8AC3E}">
        <p14:creationId xmlns:p14="http://schemas.microsoft.com/office/powerpoint/2010/main" val="4029997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7863"/>
            <a:ext cx="8229600" cy="1143000"/>
          </a:xfrm>
        </p:spPr>
        <p:txBody>
          <a:bodyPr>
            <a:normAutofit fontScale="90000"/>
          </a:bodyPr>
          <a:lstStyle/>
          <a:p>
            <a:r>
              <a:rPr lang="en-US" dirty="0"/>
              <a:t>Discussions of Individual PCMH Related Concerns/Wrap Up &amp; Q&amp;A: Amber McGuire, Central Arkansas Pediatrics &amp; Dennis Z. Kuo, MD, MHS</a:t>
            </a:r>
            <a:br>
              <a:rPr lang="en-US" dirty="0"/>
            </a:br>
            <a:endParaRPr lang="en-US" dirty="0"/>
          </a:p>
        </p:txBody>
      </p:sp>
    </p:spTree>
    <p:extLst>
      <p:ext uri="{BB962C8B-B14F-4D97-AF65-F5344CB8AC3E}">
        <p14:creationId xmlns:p14="http://schemas.microsoft.com/office/powerpoint/2010/main" val="1100394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0052"/>
            <a:ext cx="7543800" cy="1726540"/>
          </a:xfrm>
        </p:spPr>
        <p:txBody>
          <a:bodyPr/>
          <a:lstStyle/>
          <a:p>
            <a:r>
              <a:rPr lang="en-US" sz="4800" dirty="0" smtClean="0"/>
              <a:t>Central AR </a:t>
            </a:r>
            <a:r>
              <a:rPr lang="en-US" sz="4800" smtClean="0"/>
              <a:t>Pediatric Clinic</a:t>
            </a:r>
            <a:endParaRPr lang="en-US" sz="4800" dirty="0"/>
          </a:p>
        </p:txBody>
      </p:sp>
      <p:sp>
        <p:nvSpPr>
          <p:cNvPr id="3" name="Subtitle 2"/>
          <p:cNvSpPr>
            <a:spLocks noGrp="1"/>
          </p:cNvSpPr>
          <p:nvPr>
            <p:ph type="subTitle" idx="1"/>
          </p:nvPr>
        </p:nvSpPr>
        <p:spPr>
          <a:xfrm>
            <a:off x="685800" y="3210508"/>
            <a:ext cx="6461760" cy="1583850"/>
          </a:xfrm>
        </p:spPr>
        <p:txBody>
          <a:bodyPr>
            <a:normAutofit/>
          </a:bodyPr>
          <a:lstStyle/>
          <a:p>
            <a:r>
              <a:rPr lang="en-US" sz="3200" dirty="0" smtClean="0"/>
              <a:t>Amber McGuire, APRN </a:t>
            </a:r>
            <a:endParaRPr lang="en-US" sz="3200" dirty="0"/>
          </a:p>
        </p:txBody>
      </p:sp>
    </p:spTree>
    <p:extLst>
      <p:ext uri="{BB962C8B-B14F-4D97-AF65-F5344CB8AC3E}">
        <p14:creationId xmlns:p14="http://schemas.microsoft.com/office/powerpoint/2010/main" val="3689093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Management Clinic </a:t>
            </a:r>
            <a:endParaRPr lang="en-US" dirty="0"/>
          </a:p>
        </p:txBody>
      </p:sp>
      <p:sp>
        <p:nvSpPr>
          <p:cNvPr id="2" name="Content Placeholder 1"/>
          <p:cNvSpPr>
            <a:spLocks noGrp="1"/>
          </p:cNvSpPr>
          <p:nvPr>
            <p:ph idx="1"/>
          </p:nvPr>
        </p:nvSpPr>
        <p:spPr/>
        <p:txBody>
          <a:bodyPr>
            <a:normAutofit/>
          </a:bodyPr>
          <a:lstStyle/>
          <a:p>
            <a:r>
              <a:rPr lang="en-US" sz="2400" dirty="0" smtClean="0"/>
              <a:t>Clinic designed for our patients affected with asthma and/or obesity</a:t>
            </a:r>
          </a:p>
          <a:p>
            <a:r>
              <a:rPr lang="en-US" sz="2400" dirty="0" smtClean="0"/>
              <a:t>All appointments are scheduled in well child clinic</a:t>
            </a:r>
          </a:p>
          <a:p>
            <a:r>
              <a:rPr lang="en-US" sz="2400" dirty="0" smtClean="0"/>
              <a:t>Referrals: provider, phone nurse, patient/family </a:t>
            </a:r>
          </a:p>
          <a:p>
            <a:r>
              <a:rPr lang="en-US" sz="2400" dirty="0" smtClean="0"/>
              <a:t>Initial appointments are one hour</a:t>
            </a:r>
          </a:p>
          <a:p>
            <a:r>
              <a:rPr lang="en-US" sz="2400" dirty="0" smtClean="0"/>
              <a:t>F/U appointments are 15-30 minutes </a:t>
            </a:r>
          </a:p>
          <a:p>
            <a:pPr marL="411480" lvl="1" indent="0">
              <a:buNone/>
            </a:pPr>
            <a:endParaRPr lang="en-US" dirty="0" smtClean="0"/>
          </a:p>
          <a:p>
            <a:pPr marL="114300" indent="0">
              <a:buNone/>
            </a:pPr>
            <a:endParaRPr lang="en-US" dirty="0" smtClean="0"/>
          </a:p>
          <a:p>
            <a:pPr marL="18288" indent="0">
              <a:buNone/>
            </a:pPr>
            <a:endParaRPr lang="en-US" sz="2400" dirty="0"/>
          </a:p>
        </p:txBody>
      </p:sp>
    </p:spTree>
    <p:extLst>
      <p:ext uri="{BB962C8B-B14F-4D97-AF65-F5344CB8AC3E}">
        <p14:creationId xmlns:p14="http://schemas.microsoft.com/office/powerpoint/2010/main" val="968236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Asthma Clinic </a:t>
            </a:r>
            <a:endParaRPr lang="en-US" dirty="0"/>
          </a:p>
        </p:txBody>
      </p:sp>
      <p:sp>
        <p:nvSpPr>
          <p:cNvPr id="3" name="Content Placeholder 2"/>
          <p:cNvSpPr>
            <a:spLocks noGrp="1"/>
          </p:cNvSpPr>
          <p:nvPr>
            <p:ph idx="1"/>
          </p:nvPr>
        </p:nvSpPr>
        <p:spPr/>
        <p:txBody>
          <a:bodyPr>
            <a:normAutofit/>
          </a:bodyPr>
          <a:lstStyle/>
          <a:p>
            <a:r>
              <a:rPr lang="en-US" dirty="0" smtClean="0"/>
              <a:t>Guidelines adapted from the NHLBI</a:t>
            </a:r>
          </a:p>
          <a:p>
            <a:r>
              <a:rPr lang="en-US" dirty="0" smtClean="0"/>
              <a:t>Patients are followed at least every 6 months</a:t>
            </a:r>
          </a:p>
          <a:p>
            <a:r>
              <a:rPr lang="en-US" dirty="0" smtClean="0"/>
              <a:t>ACT given at check in and caregiver/child completes </a:t>
            </a:r>
          </a:p>
          <a:p>
            <a:r>
              <a:rPr lang="en-US" dirty="0" err="1" smtClean="0"/>
              <a:t>Spirometry</a:t>
            </a:r>
            <a:r>
              <a:rPr lang="en-US" dirty="0"/>
              <a:t> </a:t>
            </a:r>
            <a:r>
              <a:rPr lang="en-US" dirty="0" smtClean="0"/>
              <a:t>(ages 5 and up), MDI return demonstration, PFM teaching, and asthma action plan updated at each visit </a:t>
            </a:r>
          </a:p>
          <a:p>
            <a:r>
              <a:rPr lang="en-US" dirty="0" smtClean="0"/>
              <a:t>Allergy test as indicated </a:t>
            </a:r>
          </a:p>
          <a:p>
            <a:pPr lvl="1"/>
            <a:r>
              <a:rPr lang="en-US" dirty="0" err="1" smtClean="0"/>
              <a:t>ImmunoCAP</a:t>
            </a:r>
            <a:endParaRPr lang="en-US" dirty="0" smtClean="0"/>
          </a:p>
        </p:txBody>
      </p:sp>
    </p:spTree>
    <p:extLst>
      <p:ext uri="{BB962C8B-B14F-4D97-AF65-F5344CB8AC3E}">
        <p14:creationId xmlns:p14="http://schemas.microsoft.com/office/powerpoint/2010/main" val="664361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Asthma Clinic </a:t>
            </a:r>
            <a:endParaRPr lang="en-US" dirty="0"/>
          </a:p>
        </p:txBody>
      </p:sp>
      <p:sp>
        <p:nvSpPr>
          <p:cNvPr id="3" name="Content Placeholder 2"/>
          <p:cNvSpPr>
            <a:spLocks noGrp="1"/>
          </p:cNvSpPr>
          <p:nvPr>
            <p:ph idx="1"/>
          </p:nvPr>
        </p:nvSpPr>
        <p:spPr/>
        <p:txBody>
          <a:bodyPr/>
          <a:lstStyle/>
          <a:p>
            <a:r>
              <a:rPr lang="en-US" dirty="0"/>
              <a:t>Billing</a:t>
            </a:r>
          </a:p>
          <a:p>
            <a:pPr lvl="1"/>
            <a:r>
              <a:rPr lang="en-US" dirty="0"/>
              <a:t>99214 (office visit charge)</a:t>
            </a:r>
          </a:p>
          <a:p>
            <a:pPr lvl="1"/>
            <a:r>
              <a:rPr lang="en-US" dirty="0"/>
              <a:t>99354 (prolonged visit charge)</a:t>
            </a:r>
          </a:p>
          <a:p>
            <a:pPr lvl="1"/>
            <a:r>
              <a:rPr lang="en-US" dirty="0"/>
              <a:t>94010 (</a:t>
            </a:r>
            <a:r>
              <a:rPr lang="en-US" dirty="0" err="1"/>
              <a:t>spirometry</a:t>
            </a:r>
            <a:r>
              <a:rPr lang="en-US" dirty="0"/>
              <a:t> charge)</a:t>
            </a:r>
          </a:p>
          <a:p>
            <a:pPr lvl="1"/>
            <a:r>
              <a:rPr lang="en-US" dirty="0"/>
              <a:t>94060 (</a:t>
            </a:r>
            <a:r>
              <a:rPr lang="en-US" dirty="0" err="1"/>
              <a:t>bronchodilation</a:t>
            </a:r>
            <a:r>
              <a:rPr lang="en-US" dirty="0"/>
              <a:t> charge)</a:t>
            </a:r>
          </a:p>
          <a:p>
            <a:pPr lvl="1"/>
            <a:r>
              <a:rPr lang="en-US" dirty="0"/>
              <a:t>99420 (Administration and interpretation of health risk assessment instrument) </a:t>
            </a:r>
          </a:p>
          <a:p>
            <a:endParaRPr lang="en-US" dirty="0"/>
          </a:p>
        </p:txBody>
      </p:sp>
    </p:spTree>
    <p:extLst>
      <p:ext uri="{BB962C8B-B14F-4D97-AF65-F5344CB8AC3E}">
        <p14:creationId xmlns:p14="http://schemas.microsoft.com/office/powerpoint/2010/main" val="13797785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5311" y="114152"/>
            <a:ext cx="8862152" cy="8761119"/>
          </a:xfrm>
          <a:prstGeom prst="rect">
            <a:avLst/>
          </a:prstGeom>
        </p:spPr>
      </p:pic>
    </p:spTree>
    <p:extLst>
      <p:ext uri="{BB962C8B-B14F-4D97-AF65-F5344CB8AC3E}">
        <p14:creationId xmlns:p14="http://schemas.microsoft.com/office/powerpoint/2010/main" val="2530926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Asthma Clinic </a:t>
            </a:r>
            <a:endParaRPr lang="en-US" dirty="0"/>
          </a:p>
        </p:txBody>
      </p:sp>
      <p:sp>
        <p:nvSpPr>
          <p:cNvPr id="2" name="Content Placeholder 1"/>
          <p:cNvSpPr>
            <a:spLocks noGrp="1"/>
          </p:cNvSpPr>
          <p:nvPr>
            <p:ph idx="1"/>
          </p:nvPr>
        </p:nvSpPr>
        <p:spPr/>
        <p:txBody>
          <a:bodyPr/>
          <a:lstStyle/>
          <a:p>
            <a:r>
              <a:rPr lang="en-US" dirty="0" smtClean="0"/>
              <a:t>10/1/2013-9/30/2014 Shared savings quality metric: </a:t>
            </a:r>
          </a:p>
          <a:p>
            <a:pPr lvl="1"/>
            <a:r>
              <a:rPr lang="en-US" dirty="0" smtClean="0"/>
              <a:t># beneficiaries with asthma = 144</a:t>
            </a:r>
          </a:p>
          <a:p>
            <a:pPr lvl="1"/>
            <a:r>
              <a:rPr lang="en-US" dirty="0" smtClean="0"/>
              <a:t># with appropriate Rx = 136</a:t>
            </a:r>
          </a:p>
          <a:p>
            <a:pPr lvl="1"/>
            <a:r>
              <a:rPr lang="en-US" dirty="0" smtClean="0"/>
              <a:t>% of beneficiaries on appropriate asthma medications: </a:t>
            </a:r>
            <a:r>
              <a:rPr lang="en-US" sz="2400" b="1" dirty="0" smtClean="0"/>
              <a:t>94%</a:t>
            </a:r>
            <a:r>
              <a:rPr lang="en-US" dirty="0" smtClean="0"/>
              <a:t> </a:t>
            </a:r>
          </a:p>
          <a:p>
            <a:pPr lvl="1"/>
            <a:r>
              <a:rPr lang="en-US" dirty="0" smtClean="0"/>
              <a:t>2014 Quality level: &gt;=70% </a:t>
            </a:r>
          </a:p>
          <a:p>
            <a:pPr lvl="1"/>
            <a:r>
              <a:rPr lang="en-US" dirty="0" smtClean="0"/>
              <a:t>2015 Quality level: &gt;=85%</a:t>
            </a:r>
            <a:endParaRPr lang="en-US" dirty="0"/>
          </a:p>
        </p:txBody>
      </p:sp>
    </p:spTree>
    <p:extLst>
      <p:ext uri="{BB962C8B-B14F-4D97-AF65-F5344CB8AC3E}">
        <p14:creationId xmlns:p14="http://schemas.microsoft.com/office/powerpoint/2010/main" val="731386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Management</a:t>
            </a:r>
            <a:endParaRPr lang="en-US" dirty="0"/>
          </a:p>
        </p:txBody>
      </p:sp>
      <p:sp>
        <p:nvSpPr>
          <p:cNvPr id="3" name="Subtitle 2"/>
          <p:cNvSpPr>
            <a:spLocks noGrp="1"/>
          </p:cNvSpPr>
          <p:nvPr>
            <p:ph type="subTitle" idx="1"/>
          </p:nvPr>
        </p:nvSpPr>
        <p:spPr/>
        <p:txBody>
          <a:bodyPr/>
          <a:lstStyle/>
          <a:p>
            <a:r>
              <a:rPr lang="en-US" dirty="0" smtClean="0"/>
              <a:t>Dennis Z. Kuo, MD, MHS</a:t>
            </a:r>
          </a:p>
          <a:p>
            <a:r>
              <a:rPr lang="en-US" dirty="0" smtClean="0"/>
              <a:t>May 19, 2015</a:t>
            </a:r>
            <a:endParaRPr lang="en-US" dirty="0"/>
          </a:p>
        </p:txBody>
      </p:sp>
    </p:spTree>
    <p:extLst>
      <p:ext uri="{BB962C8B-B14F-4D97-AF65-F5344CB8AC3E}">
        <p14:creationId xmlns:p14="http://schemas.microsoft.com/office/powerpoint/2010/main" val="3981098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Management Clinic </a:t>
            </a:r>
            <a:endParaRPr lang="en-US" dirty="0"/>
          </a:p>
        </p:txBody>
      </p:sp>
      <p:sp>
        <p:nvSpPr>
          <p:cNvPr id="3" name="Content Placeholder 2"/>
          <p:cNvSpPr>
            <a:spLocks noGrp="1"/>
          </p:cNvSpPr>
          <p:nvPr>
            <p:ph idx="1"/>
          </p:nvPr>
        </p:nvSpPr>
        <p:spPr/>
        <p:txBody>
          <a:bodyPr>
            <a:normAutofit/>
          </a:bodyPr>
          <a:lstStyle/>
          <a:p>
            <a:r>
              <a:rPr lang="en-US" dirty="0" smtClean="0"/>
              <a:t>Providers, families, phone nurses refer any concerning patient with a BMI &gt;=85% </a:t>
            </a:r>
          </a:p>
          <a:p>
            <a:r>
              <a:rPr lang="en-US" dirty="0" smtClean="0"/>
              <a:t>Fasting labs completed prior to appointment</a:t>
            </a:r>
          </a:p>
          <a:p>
            <a:pPr lvl="1"/>
            <a:r>
              <a:rPr lang="en-US" dirty="0" smtClean="0"/>
              <a:t>Lab results reviewed with caregiver/patient during initial appointment </a:t>
            </a:r>
          </a:p>
          <a:p>
            <a:r>
              <a:rPr lang="en-US" dirty="0" smtClean="0"/>
              <a:t>All initial patients complete an intake information form given at check in </a:t>
            </a:r>
          </a:p>
          <a:p>
            <a:r>
              <a:rPr lang="en-US" dirty="0"/>
              <a:t>A</a:t>
            </a:r>
            <a:r>
              <a:rPr lang="en-US" dirty="0" smtClean="0"/>
              <a:t>ssessment and physical </a:t>
            </a:r>
          </a:p>
          <a:p>
            <a:pPr lvl="1"/>
            <a:r>
              <a:rPr lang="en-US" dirty="0"/>
              <a:t>Family medical </a:t>
            </a:r>
            <a:r>
              <a:rPr lang="en-US" dirty="0" err="1"/>
              <a:t>hx</a:t>
            </a:r>
            <a:r>
              <a:rPr lang="en-US" dirty="0"/>
              <a:t>, ROS, assess behavioral risk, complete physical </a:t>
            </a:r>
            <a:r>
              <a:rPr lang="en-US" dirty="0" smtClean="0"/>
              <a:t>exam</a:t>
            </a:r>
            <a:endParaRPr lang="en-US" dirty="0"/>
          </a:p>
          <a:p>
            <a:r>
              <a:rPr lang="en-US" dirty="0" smtClean="0"/>
              <a:t>Intervention/prevention counseling </a:t>
            </a:r>
          </a:p>
          <a:p>
            <a:r>
              <a:rPr lang="en-US" dirty="0" smtClean="0"/>
              <a:t>F/U in 1-3 months</a:t>
            </a:r>
          </a:p>
          <a:p>
            <a:endParaRPr lang="en-US" dirty="0" smtClean="0"/>
          </a:p>
          <a:p>
            <a:pPr marL="411480" lvl="1" indent="0">
              <a:buNone/>
            </a:pPr>
            <a:endParaRPr lang="en-US" dirty="0" smtClean="0"/>
          </a:p>
          <a:p>
            <a:pPr marL="114300" lvl="1" indent="0">
              <a:buClr>
                <a:schemeClr val="accent1"/>
              </a:buClr>
              <a:buNone/>
            </a:pPr>
            <a:endParaRPr lang="en-US" dirty="0" smtClean="0"/>
          </a:p>
          <a:p>
            <a:endParaRPr lang="en-US" dirty="0" smtClean="0"/>
          </a:p>
        </p:txBody>
      </p:sp>
    </p:spTree>
    <p:extLst>
      <p:ext uri="{BB962C8B-B14F-4D97-AF65-F5344CB8AC3E}">
        <p14:creationId xmlns:p14="http://schemas.microsoft.com/office/powerpoint/2010/main" val="1269653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91986"/>
            <a:ext cx="8446295" cy="8984626"/>
          </a:xfrm>
          <a:prstGeom prst="rect">
            <a:avLst/>
          </a:prstGeom>
        </p:spPr>
      </p:pic>
    </p:spTree>
    <p:extLst>
      <p:ext uri="{BB962C8B-B14F-4D97-AF65-F5344CB8AC3E}">
        <p14:creationId xmlns:p14="http://schemas.microsoft.com/office/powerpoint/2010/main" val="3594717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Weight Management Clinic </a:t>
            </a:r>
            <a:endParaRPr lang="en-US" dirty="0"/>
          </a:p>
        </p:txBody>
      </p:sp>
      <p:sp>
        <p:nvSpPr>
          <p:cNvPr id="5" name="Content Placeholder 4"/>
          <p:cNvSpPr>
            <a:spLocks noGrp="1"/>
          </p:cNvSpPr>
          <p:nvPr>
            <p:ph idx="1"/>
          </p:nvPr>
        </p:nvSpPr>
        <p:spPr/>
        <p:txBody>
          <a:bodyPr/>
          <a:lstStyle/>
          <a:p>
            <a:r>
              <a:rPr lang="en-US" dirty="0" smtClean="0"/>
              <a:t>Billing</a:t>
            </a:r>
          </a:p>
          <a:p>
            <a:pPr lvl="1"/>
            <a:r>
              <a:rPr lang="en-US" dirty="0"/>
              <a:t>99214 (office visit charge)</a:t>
            </a:r>
          </a:p>
          <a:p>
            <a:pPr lvl="1"/>
            <a:r>
              <a:rPr lang="en-US" dirty="0"/>
              <a:t>99354 (prolonged visit charge</a:t>
            </a:r>
            <a:r>
              <a:rPr lang="en-US" dirty="0" smtClean="0"/>
              <a:t>)</a:t>
            </a:r>
          </a:p>
          <a:p>
            <a:r>
              <a:rPr lang="en-US" dirty="0" smtClean="0"/>
              <a:t>Once </a:t>
            </a:r>
            <a:r>
              <a:rPr lang="en-US" dirty="0"/>
              <a:t>BMI &lt;=84% patient enters the maintenance phase </a:t>
            </a:r>
            <a:endParaRPr lang="en-US" dirty="0" smtClean="0"/>
          </a:p>
          <a:p>
            <a:pPr lvl="1"/>
            <a:r>
              <a:rPr lang="en-US" dirty="0" smtClean="0"/>
              <a:t>Followed every 6 months or annually </a:t>
            </a:r>
          </a:p>
          <a:p>
            <a:pPr lvl="1"/>
            <a:r>
              <a:rPr lang="en-US" dirty="0" smtClean="0"/>
              <a:t>Visits may continue indefinitely </a:t>
            </a:r>
          </a:p>
          <a:p>
            <a:endParaRPr lang="en-US" dirty="0" smtClean="0"/>
          </a:p>
          <a:p>
            <a:endParaRPr lang="en-US" dirty="0" smtClean="0"/>
          </a:p>
        </p:txBody>
      </p:sp>
    </p:spTree>
    <p:extLst>
      <p:ext uri="{BB962C8B-B14F-4D97-AF65-F5344CB8AC3E}">
        <p14:creationId xmlns:p14="http://schemas.microsoft.com/office/powerpoint/2010/main" val="3737346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ADHD </a:t>
            </a:r>
            <a:endParaRPr lang="en-US" dirty="0"/>
          </a:p>
        </p:txBody>
      </p:sp>
      <p:sp>
        <p:nvSpPr>
          <p:cNvPr id="5" name="Content Placeholder 4"/>
          <p:cNvSpPr>
            <a:spLocks noGrp="1"/>
          </p:cNvSpPr>
          <p:nvPr>
            <p:ph idx="1"/>
          </p:nvPr>
        </p:nvSpPr>
        <p:spPr/>
        <p:txBody>
          <a:bodyPr/>
          <a:lstStyle/>
          <a:p>
            <a:r>
              <a:rPr lang="en-US" dirty="0" smtClean="0"/>
              <a:t>After starting a new ADD/ADHD medication patient is seen in one month </a:t>
            </a:r>
          </a:p>
          <a:p>
            <a:r>
              <a:rPr lang="en-US" dirty="0" smtClean="0"/>
              <a:t>Patients are then followed at least every 6 months by PCP/Amber</a:t>
            </a:r>
          </a:p>
          <a:p>
            <a:pPr lvl="1"/>
            <a:r>
              <a:rPr lang="en-US" dirty="0" smtClean="0"/>
              <a:t>Weight checks every 3 months </a:t>
            </a:r>
            <a:endParaRPr lang="en-US" dirty="0"/>
          </a:p>
        </p:txBody>
      </p:sp>
    </p:spTree>
    <p:extLst>
      <p:ext uri="{BB962C8B-B14F-4D97-AF65-F5344CB8AC3E}">
        <p14:creationId xmlns:p14="http://schemas.microsoft.com/office/powerpoint/2010/main" val="2659332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401996" cy="8571115"/>
          </a:xfrm>
          <a:prstGeom prst="rect">
            <a:avLst/>
          </a:prstGeom>
        </p:spPr>
      </p:pic>
    </p:spTree>
    <p:extLst>
      <p:ext uri="{BB962C8B-B14F-4D97-AF65-F5344CB8AC3E}">
        <p14:creationId xmlns:p14="http://schemas.microsoft.com/office/powerpoint/2010/main" val="13739541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ADHD </a:t>
            </a:r>
            <a:endParaRPr lang="en-US" dirty="0"/>
          </a:p>
        </p:txBody>
      </p:sp>
      <p:sp>
        <p:nvSpPr>
          <p:cNvPr id="3" name="Content Placeholder 2"/>
          <p:cNvSpPr>
            <a:spLocks noGrp="1"/>
          </p:cNvSpPr>
          <p:nvPr>
            <p:ph idx="1"/>
          </p:nvPr>
        </p:nvSpPr>
        <p:spPr/>
        <p:txBody>
          <a:bodyPr/>
          <a:lstStyle/>
          <a:p>
            <a:r>
              <a:rPr lang="en-US" dirty="0" smtClean="0"/>
              <a:t>10/1/2013-9/30/2014 Shared savings quality metrics:</a:t>
            </a:r>
          </a:p>
          <a:p>
            <a:pPr lvl="1"/>
            <a:r>
              <a:rPr lang="en-US" dirty="0" smtClean="0"/>
              <a:t># with F/U visit within 30 days = 56</a:t>
            </a:r>
          </a:p>
          <a:p>
            <a:pPr lvl="1"/>
            <a:r>
              <a:rPr lang="en-US" dirty="0" smtClean="0"/>
              <a:t># beneficiaries 6-12 with a dispensed ambulatory ADHD Rx = 102</a:t>
            </a:r>
          </a:p>
          <a:p>
            <a:pPr lvl="1"/>
            <a:r>
              <a:rPr lang="en-US" dirty="0" smtClean="0"/>
              <a:t>% 6-12 year olds with a F/U visit within 30 days of ADHD prescription initiation = </a:t>
            </a:r>
            <a:r>
              <a:rPr lang="en-US" sz="2400" b="1" dirty="0" smtClean="0"/>
              <a:t>55%</a:t>
            </a:r>
          </a:p>
          <a:p>
            <a:pPr lvl="1"/>
            <a:r>
              <a:rPr lang="en-US" dirty="0" smtClean="0"/>
              <a:t>2014 Quality level &gt;=25%</a:t>
            </a:r>
          </a:p>
          <a:p>
            <a:pPr lvl="1"/>
            <a:r>
              <a:rPr lang="en-US" dirty="0" smtClean="0"/>
              <a:t>2015 Quality level &gt;-=50%</a:t>
            </a:r>
          </a:p>
          <a:p>
            <a:endParaRPr lang="en-US" dirty="0" smtClean="0"/>
          </a:p>
        </p:txBody>
      </p:sp>
    </p:spTree>
    <p:extLst>
      <p:ext uri="{BB962C8B-B14F-4D97-AF65-F5344CB8AC3E}">
        <p14:creationId xmlns:p14="http://schemas.microsoft.com/office/powerpoint/2010/main" val="614036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Understand the importance and basic processes of population management</a:t>
            </a:r>
          </a:p>
          <a:p>
            <a:r>
              <a:rPr lang="en-US" dirty="0" smtClean="0"/>
              <a:t>Be able to explain why…and lead others</a:t>
            </a:r>
          </a:p>
        </p:txBody>
      </p:sp>
    </p:spTree>
    <p:extLst>
      <p:ext uri="{BB962C8B-B14F-4D97-AF65-F5344CB8AC3E}">
        <p14:creationId xmlns:p14="http://schemas.microsoft.com/office/powerpoint/2010/main" val="309172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population management?</a:t>
            </a:r>
            <a:endParaRPr lang="en-US" dirty="0"/>
          </a:p>
        </p:txBody>
      </p:sp>
      <p:sp>
        <p:nvSpPr>
          <p:cNvPr id="3" name="Content Placeholder 2"/>
          <p:cNvSpPr>
            <a:spLocks noGrp="1"/>
          </p:cNvSpPr>
          <p:nvPr>
            <p:ph idx="1"/>
          </p:nvPr>
        </p:nvSpPr>
        <p:spPr/>
        <p:txBody>
          <a:bodyPr/>
          <a:lstStyle/>
          <a:p>
            <a:r>
              <a:rPr lang="en-US" dirty="0" smtClean="0"/>
              <a:t>The health outcomes of a group of individuals</a:t>
            </a:r>
          </a:p>
          <a:p>
            <a:r>
              <a:rPr lang="en-US" dirty="0" smtClean="0"/>
              <a:t>Medical care is only one of many factors that determines health</a:t>
            </a:r>
          </a:p>
          <a:p>
            <a:pPr lvl="1"/>
            <a:r>
              <a:rPr lang="en-US" dirty="0" smtClean="0"/>
              <a:t>Public health</a:t>
            </a:r>
          </a:p>
          <a:p>
            <a:pPr lvl="1"/>
            <a:r>
              <a:rPr lang="en-US" dirty="0" smtClean="0"/>
              <a:t>Social environment</a:t>
            </a:r>
          </a:p>
          <a:p>
            <a:pPr lvl="1"/>
            <a:r>
              <a:rPr lang="en-US" dirty="0" err="1" smtClean="0"/>
              <a:t>Etc</a:t>
            </a:r>
            <a:endParaRPr lang="en-US" dirty="0" smtClean="0"/>
          </a:p>
          <a:p>
            <a:r>
              <a:rPr lang="en-US" i="1" dirty="0" smtClean="0"/>
              <a:t>But there are so many things we can’t control!</a:t>
            </a:r>
          </a:p>
        </p:txBody>
      </p:sp>
    </p:spTree>
    <p:extLst>
      <p:ext uri="{BB962C8B-B14F-4D97-AF65-F5344CB8AC3E}">
        <p14:creationId xmlns:p14="http://schemas.microsoft.com/office/powerpoint/2010/main" val="150182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population management?</a:t>
            </a:r>
            <a:endParaRPr lang="en-US" dirty="0"/>
          </a:p>
        </p:txBody>
      </p:sp>
      <p:sp>
        <p:nvSpPr>
          <p:cNvPr id="3" name="Content Placeholder 2"/>
          <p:cNvSpPr>
            <a:spLocks noGrp="1"/>
          </p:cNvSpPr>
          <p:nvPr>
            <p:ph idx="1"/>
          </p:nvPr>
        </p:nvSpPr>
        <p:spPr/>
        <p:txBody>
          <a:bodyPr/>
          <a:lstStyle/>
          <a:p>
            <a:r>
              <a:rPr lang="en-US" dirty="0" smtClean="0"/>
              <a:t>Better health</a:t>
            </a:r>
          </a:p>
          <a:p>
            <a:r>
              <a:rPr lang="en-US" dirty="0" smtClean="0"/>
              <a:t>Better health outcomes</a:t>
            </a:r>
          </a:p>
          <a:p>
            <a:r>
              <a:rPr lang="en-US" dirty="0" smtClean="0"/>
              <a:t>Lower cost</a:t>
            </a:r>
          </a:p>
          <a:p>
            <a:r>
              <a:rPr lang="en-US" dirty="0" smtClean="0"/>
              <a:t>Higher provider satisfaction</a:t>
            </a:r>
          </a:p>
          <a:p>
            <a:r>
              <a:rPr lang="en-US" dirty="0" smtClean="0"/>
              <a:t>Higher patient satisfaction</a:t>
            </a:r>
            <a:endParaRPr lang="en-US" dirty="0"/>
          </a:p>
        </p:txBody>
      </p:sp>
    </p:spTree>
    <p:extLst>
      <p:ext uri="{BB962C8B-B14F-4D97-AF65-F5344CB8AC3E}">
        <p14:creationId xmlns:p14="http://schemas.microsoft.com/office/powerpoint/2010/main" val="350626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Registry (IT)</a:t>
            </a:r>
          </a:p>
          <a:p>
            <a:r>
              <a:rPr lang="en-US" dirty="0" smtClean="0"/>
              <a:t>Care coordination</a:t>
            </a:r>
          </a:p>
          <a:p>
            <a:r>
              <a:rPr lang="en-US" dirty="0" smtClean="0"/>
              <a:t>Multidisciplinary care teams</a:t>
            </a:r>
          </a:p>
          <a:p>
            <a:r>
              <a:rPr lang="en-US" dirty="0" smtClean="0"/>
              <a:t>Continuous care</a:t>
            </a:r>
          </a:p>
          <a:p>
            <a:r>
              <a:rPr lang="en-US" dirty="0" smtClean="0"/>
              <a:t>Health behavior and lifestyle changes</a:t>
            </a:r>
            <a:endParaRPr lang="en-US" dirty="0"/>
          </a:p>
        </p:txBody>
      </p:sp>
    </p:spTree>
    <p:extLst>
      <p:ext uri="{BB962C8B-B14F-4D97-AF65-F5344CB8AC3E}">
        <p14:creationId xmlns:p14="http://schemas.microsoft.com/office/powerpoint/2010/main" val="3970289168"/>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Qualis PP_final">
  <a:themeElements>
    <a:clrScheme name="Custom 3">
      <a:dk1>
        <a:sysClr val="windowText" lastClr="000000"/>
      </a:dk1>
      <a:lt1>
        <a:sysClr val="window" lastClr="FFFFFF"/>
      </a:lt1>
      <a:dk2>
        <a:srgbClr val="000000"/>
      </a:dk2>
      <a:lt2>
        <a:srgbClr val="F8F8F8"/>
      </a:lt2>
      <a:accent1>
        <a:srgbClr val="0070C0"/>
      </a:accent1>
      <a:accent2>
        <a:srgbClr val="92D050"/>
      </a:accent2>
      <a:accent3>
        <a:srgbClr val="FFC000"/>
      </a:accent3>
      <a:accent4>
        <a:srgbClr val="00B0F0"/>
      </a:accent4>
      <a:accent5>
        <a:srgbClr val="C00000"/>
      </a:accent5>
      <a:accent6>
        <a:srgbClr val="7030A0"/>
      </a:accent6>
      <a:hlink>
        <a:srgbClr val="0070C0"/>
      </a:hlink>
      <a:folHlink>
        <a:srgbClr val="C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AMS Pediatrics">
  <a:themeElements>
    <a:clrScheme name="DOP Color Pallette Light Background">
      <a:dk1>
        <a:srgbClr val="002060"/>
      </a:dk1>
      <a:lt1>
        <a:srgbClr val="FFFFFF"/>
      </a:lt1>
      <a:dk2>
        <a:srgbClr val="3333FF"/>
      </a:dk2>
      <a:lt2>
        <a:srgbClr val="FFFF00"/>
      </a:lt2>
      <a:accent1>
        <a:srgbClr val="C5DC52"/>
      </a:accent1>
      <a:accent2>
        <a:srgbClr val="0F75BD"/>
      </a:accent2>
      <a:accent3>
        <a:srgbClr val="FAB150"/>
      </a:accent3>
      <a:accent4>
        <a:srgbClr val="DD2738"/>
      </a:accent4>
      <a:accent5>
        <a:srgbClr val="85D5B3"/>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10810</TotalTime>
  <Words>2939</Words>
  <Application>Microsoft Office PowerPoint</Application>
  <PresentationFormat>On-screen Show (4:3)</PresentationFormat>
  <Paragraphs>300</Paragraphs>
  <Slides>55</Slides>
  <Notes>1</Notes>
  <HiddenSlides>0</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Office Theme</vt:lpstr>
      <vt:lpstr>Qualis PP_final</vt:lpstr>
      <vt:lpstr>2_Custom Design</vt:lpstr>
      <vt:lpstr>UAMS Pediatrics</vt:lpstr>
      <vt:lpstr>1_Adjacency</vt:lpstr>
      <vt:lpstr>1_Office Theme</vt:lpstr>
      <vt:lpstr>PCMH: Learning Collaborative Meeting #2</vt:lpstr>
      <vt:lpstr>Objectives</vt:lpstr>
      <vt:lpstr>Disclosures</vt:lpstr>
      <vt:lpstr>Joining us Today</vt:lpstr>
      <vt:lpstr>Population Management</vt:lpstr>
      <vt:lpstr>Objectives</vt:lpstr>
      <vt:lpstr>What is population management?</vt:lpstr>
      <vt:lpstr>Why do population management?</vt:lpstr>
      <vt:lpstr>Requirements</vt:lpstr>
      <vt:lpstr>New expectations</vt:lpstr>
      <vt:lpstr>Taking steps one at a time</vt:lpstr>
      <vt:lpstr>Sounds good, but…</vt:lpstr>
      <vt:lpstr>Population monitoring</vt:lpstr>
      <vt:lpstr>Question</vt:lpstr>
      <vt:lpstr>What are the processes you have tried?</vt:lpstr>
      <vt:lpstr>Staff Roles/Teams: Dennis Z. Kuo, MD, MHS &amp; Amy Irby, Conway Clinic </vt:lpstr>
      <vt:lpstr>Teams</vt:lpstr>
      <vt:lpstr>What is a team?</vt:lpstr>
      <vt:lpstr>Characteristics of teams</vt:lpstr>
      <vt:lpstr>Why teams in medicine?</vt:lpstr>
      <vt:lpstr>Advantages of a team</vt:lpstr>
      <vt:lpstr>Disadvantages of a team</vt:lpstr>
      <vt:lpstr>Examples of teams</vt:lpstr>
      <vt:lpstr>Care teams</vt:lpstr>
      <vt:lpstr>Team tasks</vt:lpstr>
      <vt:lpstr>Team member requirements</vt:lpstr>
      <vt:lpstr>Being an effective team player</vt:lpstr>
      <vt:lpstr>Collaboration and teamwork</vt:lpstr>
      <vt:lpstr>Building team performance as a team leader</vt:lpstr>
      <vt:lpstr>Conway Children’s Clinic Staff Roles/Teams May 19, 2015</vt:lpstr>
      <vt:lpstr>PCMH Executive Committee</vt:lpstr>
      <vt:lpstr>PCMH teams</vt:lpstr>
      <vt:lpstr>Job description: Front staff</vt:lpstr>
      <vt:lpstr>Flowsheet for PCMH</vt:lpstr>
      <vt:lpstr>Flowsheet for ADHD</vt:lpstr>
      <vt:lpstr>Flowsheet for Asthma</vt:lpstr>
      <vt:lpstr>Flowsheet for Obesity</vt:lpstr>
      <vt:lpstr>Job description: Nursing staff</vt:lpstr>
      <vt:lpstr>Job description:  Provider</vt:lpstr>
      <vt:lpstr>Questions?</vt:lpstr>
      <vt:lpstr>SHARE Presentation:  Justin Villines </vt:lpstr>
      <vt:lpstr>Review of Individual Reports: Dennis Z. Kuo, MD, MHS </vt:lpstr>
      <vt:lpstr>Discussions of Individual PCMH Related Concerns/Wrap Up &amp; Q&amp;A: Amber McGuire, Central Arkansas Pediatrics &amp; Dennis Z. Kuo, MD, MHS </vt:lpstr>
      <vt:lpstr>Central AR Pediatric Clinic</vt:lpstr>
      <vt:lpstr>Case Management Clinic </vt:lpstr>
      <vt:lpstr>Asthma Clinic </vt:lpstr>
      <vt:lpstr>Asthma Clinic </vt:lpstr>
      <vt:lpstr>PowerPoint Presentation</vt:lpstr>
      <vt:lpstr>Asthma Clinic </vt:lpstr>
      <vt:lpstr>Weight Management Clinic </vt:lpstr>
      <vt:lpstr>PowerPoint Presentation</vt:lpstr>
      <vt:lpstr>Weight Management Clinic </vt:lpstr>
      <vt:lpstr>ADHD </vt:lpstr>
      <vt:lpstr>PowerPoint Presentation</vt:lpstr>
      <vt:lpstr>ADHD </vt:lpstr>
    </vt:vector>
  </TitlesOfParts>
  <Company>UAMS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PCMH: Learning Collaborative 1</dc:title>
  <dc:creator>Dennis Kuo</dc:creator>
  <cp:lastModifiedBy>hank</cp:lastModifiedBy>
  <cp:revision>255</cp:revision>
  <dcterms:created xsi:type="dcterms:W3CDTF">2014-01-26T17:51:45Z</dcterms:created>
  <dcterms:modified xsi:type="dcterms:W3CDTF">2015-05-19T14:22:16Z</dcterms:modified>
</cp:coreProperties>
</file>